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7" r:id="rId1"/>
  </p:sldMasterIdLst>
  <p:notesMasterIdLst>
    <p:notesMasterId r:id="rId35"/>
  </p:notesMasterIdLst>
  <p:handoutMasterIdLst>
    <p:handoutMasterId r:id="rId36"/>
  </p:handoutMasterIdLst>
  <p:sldIdLst>
    <p:sldId id="256" r:id="rId2"/>
    <p:sldId id="278" r:id="rId3"/>
    <p:sldId id="281" r:id="rId4"/>
    <p:sldId id="273" r:id="rId5"/>
    <p:sldId id="274" r:id="rId6"/>
    <p:sldId id="275" r:id="rId7"/>
    <p:sldId id="276" r:id="rId8"/>
    <p:sldId id="285" r:id="rId9"/>
    <p:sldId id="282" r:id="rId10"/>
    <p:sldId id="258" r:id="rId11"/>
    <p:sldId id="257" r:id="rId12"/>
    <p:sldId id="260" r:id="rId13"/>
    <p:sldId id="261" r:id="rId14"/>
    <p:sldId id="262" r:id="rId15"/>
    <p:sldId id="277" r:id="rId16"/>
    <p:sldId id="263" r:id="rId17"/>
    <p:sldId id="259" r:id="rId18"/>
    <p:sldId id="284" r:id="rId19"/>
    <p:sldId id="265" r:id="rId20"/>
    <p:sldId id="279" r:id="rId21"/>
    <p:sldId id="283" r:id="rId22"/>
    <p:sldId id="266" r:id="rId23"/>
    <p:sldId id="268" r:id="rId24"/>
    <p:sldId id="280" r:id="rId25"/>
    <p:sldId id="264" r:id="rId26"/>
    <p:sldId id="267" r:id="rId27"/>
    <p:sldId id="269" r:id="rId28"/>
    <p:sldId id="270" r:id="rId29"/>
    <p:sldId id="271" r:id="rId30"/>
    <p:sldId id="286" r:id="rId31"/>
    <p:sldId id="287" r:id="rId32"/>
    <p:sldId id="272" r:id="rId33"/>
    <p:sldId id="288" r:id="rId34"/>
  </p:sldIdLst>
  <p:sldSz cx="12192000" cy="6858000"/>
  <p:notesSz cx="6858000" cy="9947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snapToGrid="0">
      <p:cViewPr varScale="1">
        <p:scale>
          <a:sx n="116" d="100"/>
          <a:sy n="116" d="100"/>
        </p:scale>
        <p:origin x="276"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C850C2B7-4E5C-4CB2-A18E-0D0C5E2BE179}" type="datetimeFigureOut">
              <a:rPr lang="it-IT" smtClean="0"/>
              <a:pPr/>
              <a:t>23/05/2017</a:t>
            </a:fld>
            <a:endParaRPr lang="it-IT"/>
          </a:p>
        </p:txBody>
      </p:sp>
      <p:sp>
        <p:nvSpPr>
          <p:cNvPr id="4" name="Segnaposto piè di pagina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4C88A13B-D656-4FEE-8F38-DFBABECB3EC7}" type="slidenum">
              <a:rPr lang="it-IT" smtClean="0"/>
              <a:pPr/>
              <a:t>‹N›</a:t>
            </a:fld>
            <a:endParaRPr lang="it-IT"/>
          </a:p>
        </p:txBody>
      </p:sp>
    </p:spTree>
    <p:extLst>
      <p:ext uri="{BB962C8B-B14F-4D97-AF65-F5344CB8AC3E}">
        <p14:creationId xmlns:p14="http://schemas.microsoft.com/office/powerpoint/2010/main" val="1161956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99091"/>
          </a:xfrm>
          <a:prstGeom prst="rect">
            <a:avLst/>
          </a:prstGeom>
        </p:spPr>
        <p:txBody>
          <a:bodyPr vert="horz" lIns="91440" tIns="45720" rIns="91440" bIns="45720" rtlCol="0"/>
          <a:lstStyle>
            <a:lvl1pPr algn="r">
              <a:defRPr sz="1200"/>
            </a:lvl1pPr>
          </a:lstStyle>
          <a:p>
            <a:fld id="{4C9949AC-03F6-460A-A7A0-7C67DC748DBA}" type="datetimeFigureOut">
              <a:rPr lang="it-IT" smtClean="0"/>
              <a:pPr/>
              <a:t>23/05/2017</a:t>
            </a:fld>
            <a:endParaRPr lang="it-IT"/>
          </a:p>
        </p:txBody>
      </p:sp>
      <p:sp>
        <p:nvSpPr>
          <p:cNvPr id="4" name="Segnaposto immagine diapositiva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787126"/>
            <a:ext cx="5486400" cy="3916740"/>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48185"/>
            <a:ext cx="2971800" cy="49909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9448185"/>
            <a:ext cx="2971800" cy="499090"/>
          </a:xfrm>
          <a:prstGeom prst="rect">
            <a:avLst/>
          </a:prstGeom>
        </p:spPr>
        <p:txBody>
          <a:bodyPr vert="horz" lIns="91440" tIns="45720" rIns="91440" bIns="45720" rtlCol="0" anchor="b"/>
          <a:lstStyle>
            <a:lvl1pPr algn="r">
              <a:defRPr sz="1200"/>
            </a:lvl1pPr>
          </a:lstStyle>
          <a:p>
            <a:fld id="{78FFD6C4-3368-49BD-9E72-ABEA50C1F995}" type="slidenum">
              <a:rPr lang="it-IT" smtClean="0"/>
              <a:pPr/>
              <a:t>‹N›</a:t>
            </a:fld>
            <a:endParaRPr lang="it-IT"/>
          </a:p>
        </p:txBody>
      </p:sp>
    </p:spTree>
    <p:extLst>
      <p:ext uri="{BB962C8B-B14F-4D97-AF65-F5344CB8AC3E}">
        <p14:creationId xmlns:p14="http://schemas.microsoft.com/office/powerpoint/2010/main" val="2714819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8" name="Rectangle 2"/>
          <p:cNvSpPr>
            <a:spLocks noGrp="1" noRot="1" noChangeAspect="1" noChangeArrowheads="1" noTextEdit="1"/>
          </p:cNvSpPr>
          <p:nvPr>
            <p:ph type="sldImg"/>
          </p:nvPr>
        </p:nvSpPr>
        <p:spPr>
          <a:ln/>
        </p:spPr>
      </p:sp>
      <p:sp>
        <p:nvSpPr>
          <p:cNvPr id="17305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579009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154" name="Rectangle 2"/>
          <p:cNvSpPr>
            <a:spLocks noGrp="1" noRot="1" noChangeAspect="1" noChangeArrowheads="1" noTextEdit="1"/>
          </p:cNvSpPr>
          <p:nvPr>
            <p:ph type="sldImg"/>
          </p:nvPr>
        </p:nvSpPr>
        <p:spPr>
          <a:ln/>
        </p:spPr>
      </p:sp>
      <p:sp>
        <p:nvSpPr>
          <p:cNvPr id="177155"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3277702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Rot="1" noChangeAspect="1" noChangeArrowheads="1" noTextEdit="1"/>
          </p:cNvSpPr>
          <p:nvPr>
            <p:ph type="sldImg"/>
          </p:nvPr>
        </p:nvSpPr>
        <p:spPr>
          <a:ln/>
        </p:spPr>
      </p:sp>
      <p:sp>
        <p:nvSpPr>
          <p:cNvPr id="178179" name="Rectangle 3"/>
          <p:cNvSpPr>
            <a:spLocks noGrp="1" noChangeArrowheads="1"/>
          </p:cNvSpPr>
          <p:nvPr>
            <p:ph type="body" idx="1"/>
          </p:nvPr>
        </p:nvSpPr>
        <p:spPr/>
        <p:txBody>
          <a:bodyPr/>
          <a:lstStyle/>
          <a:p>
            <a:endParaRPr lang="it-IT"/>
          </a:p>
        </p:txBody>
      </p:sp>
    </p:spTree>
    <p:extLst>
      <p:ext uri="{BB962C8B-B14F-4D97-AF65-F5344CB8AC3E}">
        <p14:creationId xmlns:p14="http://schemas.microsoft.com/office/powerpoint/2010/main" val="7663267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a:t>Fare clic per modificare lo stile del titolo</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195193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902493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6718201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11497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a:t>Fare clic per modificare lo stile del titolo</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9647946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a:t>Fare clic per modificare lo stile del titolo</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4238414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a:t>Fare clic per modificare lo stile del titolo</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989572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50014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a:t>Fare clic per modificare lo stile del titolo</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698076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objOnly">
  <p:cSld name="Contenuto">
    <p:spTree>
      <p:nvGrpSpPr>
        <p:cNvPr id="1" name=""/>
        <p:cNvGrpSpPr/>
        <p:nvPr/>
      </p:nvGrpSpPr>
      <p:grpSpPr>
        <a:xfrm>
          <a:off x="0" y="0"/>
          <a:ext cx="0" cy="0"/>
          <a:chOff x="0" y="0"/>
          <a:chExt cx="0" cy="0"/>
        </a:xfrm>
      </p:grpSpPr>
      <p:sp>
        <p:nvSpPr>
          <p:cNvPr id="2" name="Segnaposto contenuto 1"/>
          <p:cNvSpPr>
            <a:spLocks noGrp="1"/>
          </p:cNvSpPr>
          <p:nvPr>
            <p:ph/>
          </p:nvPr>
        </p:nvSpPr>
        <p:spPr>
          <a:xfrm>
            <a:off x="914400" y="152400"/>
            <a:ext cx="10261600" cy="533400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3" name="Segnaposto data 2"/>
          <p:cNvSpPr>
            <a:spLocks noGrp="1"/>
          </p:cNvSpPr>
          <p:nvPr>
            <p:ph type="dt" sz="half" idx="10"/>
          </p:nvPr>
        </p:nvSpPr>
        <p:spPr>
          <a:xfrm>
            <a:off x="1828800" y="6248400"/>
            <a:ext cx="2540000" cy="457200"/>
          </a:xfrm>
        </p:spPr>
        <p:txBody>
          <a:bodyPr/>
          <a:lstStyle>
            <a:lvl1pPr>
              <a:defRPr/>
            </a:lvl1pPr>
          </a:lstStyle>
          <a:p>
            <a:fld id="{F7461732-27C3-469F-8F61-191BD377EFB6}" type="datetime1">
              <a:rPr lang="it-IT"/>
              <a:pPr/>
              <a:t>23/05/2017</a:t>
            </a:fld>
            <a:endParaRPr lang="it-IT"/>
          </a:p>
        </p:txBody>
      </p:sp>
      <p:sp>
        <p:nvSpPr>
          <p:cNvPr id="4" name="Segnaposto piè di pagina 3"/>
          <p:cNvSpPr>
            <a:spLocks noGrp="1"/>
          </p:cNvSpPr>
          <p:nvPr>
            <p:ph type="ftr" sz="quarter" idx="11"/>
          </p:nvPr>
        </p:nvSpPr>
        <p:spPr>
          <a:xfrm>
            <a:off x="4741333" y="6248400"/>
            <a:ext cx="3860800" cy="457200"/>
          </a:xfrm>
        </p:spPr>
        <p:txBody>
          <a:bodyPr/>
          <a:lstStyle>
            <a:lvl1pPr>
              <a:defRPr/>
            </a:lvl1pPr>
          </a:lstStyle>
          <a:p>
            <a:endParaRPr lang="it-IT"/>
          </a:p>
        </p:txBody>
      </p:sp>
      <p:sp>
        <p:nvSpPr>
          <p:cNvPr id="5" name="Segnaposto numero diapositiva 4"/>
          <p:cNvSpPr>
            <a:spLocks noGrp="1"/>
          </p:cNvSpPr>
          <p:nvPr>
            <p:ph type="sldNum" sz="quarter" idx="12"/>
          </p:nvPr>
        </p:nvSpPr>
        <p:spPr>
          <a:xfrm>
            <a:off x="8957733" y="6248400"/>
            <a:ext cx="2540000" cy="457200"/>
          </a:xfrm>
        </p:spPr>
        <p:txBody>
          <a:bodyPr/>
          <a:lstStyle>
            <a:lvl1pPr>
              <a:defRPr/>
            </a:lvl1pPr>
          </a:lstStyle>
          <a:p>
            <a:fld id="{6FB5CA00-721C-44E9-BF1C-248B4989EB98}" type="slidenum">
              <a:rPr lang="it-IT"/>
              <a:pPr/>
              <a:t>‹N›</a:t>
            </a:fld>
            <a:endParaRPr lang="it-IT"/>
          </a:p>
        </p:txBody>
      </p:sp>
    </p:spTree>
    <p:extLst>
      <p:ext uri="{BB962C8B-B14F-4D97-AF65-F5344CB8AC3E}">
        <p14:creationId xmlns:p14="http://schemas.microsoft.com/office/powerpoint/2010/main" val="2002002990"/>
      </p:ext>
    </p:extLst>
  </p:cSld>
  <p:clrMapOvr>
    <a:masterClrMapping/>
  </p:clrMapOvr>
  <p:transition advClick="0" advTm="1500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211279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a:t>Fare clic per modificare lo stile del titolo</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504641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8904815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377094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4632999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249159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a:t>Fare clic per modificare lo stile del titolo</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28060683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smtClean="0"/>
              <a:pPr/>
              <a:t>5/23/2017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1156191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5/23/2017</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‹N›</a:t>
            </a:fld>
            <a:endParaRPr lang="en-US" dirty="0"/>
          </a:p>
        </p:txBody>
      </p:sp>
    </p:spTree>
    <p:extLst>
      <p:ext uri="{BB962C8B-B14F-4D97-AF65-F5344CB8AC3E}">
        <p14:creationId xmlns:p14="http://schemas.microsoft.com/office/powerpoint/2010/main" val="3940441070"/>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 id="2147483745"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wmf"/><Relationship Id="rId7" Type="http://schemas.openxmlformats.org/officeDocument/2006/relationships/image" Target="../media/image9.wmf"/><Relationship Id="rId2" Type="http://schemas.openxmlformats.org/officeDocument/2006/relationships/notesSlide" Target="../notesSlides/notesSlide1.xml"/><Relationship Id="rId1" Type="http://schemas.openxmlformats.org/officeDocument/2006/relationships/slideLayout" Target="../slideLayouts/slideLayout18.xml"/><Relationship Id="rId6" Type="http://schemas.openxmlformats.org/officeDocument/2006/relationships/image" Target="../media/image8.wmf"/><Relationship Id="rId5" Type="http://schemas.openxmlformats.org/officeDocument/2006/relationships/image" Target="../media/image7.wmf"/><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228412" y="912373"/>
            <a:ext cx="5179440" cy="2715716"/>
          </a:xfrm>
        </p:spPr>
        <p:txBody>
          <a:bodyPr/>
          <a:lstStyle/>
          <a:p>
            <a:r>
              <a:rPr lang="it-IT" b="1" dirty="0">
                <a:solidFill>
                  <a:srgbClr val="FF0000"/>
                </a:solidFill>
              </a:rPr>
              <a:t>Fermarsi per… esserci</a:t>
            </a:r>
          </a:p>
        </p:txBody>
      </p:sp>
      <p:sp>
        <p:nvSpPr>
          <p:cNvPr id="3" name="Sottotitolo 2"/>
          <p:cNvSpPr>
            <a:spLocks noGrp="1"/>
          </p:cNvSpPr>
          <p:nvPr>
            <p:ph type="subTitle" idx="1"/>
          </p:nvPr>
        </p:nvSpPr>
        <p:spPr>
          <a:xfrm>
            <a:off x="6578445" y="3750941"/>
            <a:ext cx="4874640" cy="1371599"/>
          </a:xfrm>
        </p:spPr>
        <p:txBody>
          <a:bodyPr/>
          <a:lstStyle/>
          <a:p>
            <a:r>
              <a:rPr lang="it-IT" b="1" dirty="0">
                <a:solidFill>
                  <a:schemeClr val="tx2">
                    <a:lumMod val="50000"/>
                  </a:schemeClr>
                </a:solidFill>
              </a:rPr>
              <a:t>Percorso di verifica del cammino delle unità pastorali</a:t>
            </a:r>
          </a:p>
        </p:txBody>
      </p:sp>
      <p:sp>
        <p:nvSpPr>
          <p:cNvPr id="4" name="CasellaDiTesto 3"/>
          <p:cNvSpPr txBox="1"/>
          <p:nvPr/>
        </p:nvSpPr>
        <p:spPr>
          <a:xfrm>
            <a:off x="8604354" y="5336498"/>
            <a:ext cx="2443397" cy="369332"/>
          </a:xfrm>
          <a:prstGeom prst="rect">
            <a:avLst/>
          </a:prstGeom>
          <a:noFill/>
        </p:spPr>
        <p:txBody>
          <a:bodyPr wrap="square" rtlCol="0">
            <a:spAutoFit/>
          </a:bodyPr>
          <a:lstStyle/>
          <a:p>
            <a:r>
              <a:rPr lang="it-IT" b="1" dirty="0"/>
              <a:t>G. Villata</a:t>
            </a:r>
          </a:p>
        </p:txBody>
      </p:sp>
      <p:sp>
        <p:nvSpPr>
          <p:cNvPr id="5" name="CasellaDiTesto 4"/>
          <p:cNvSpPr txBox="1"/>
          <p:nvPr/>
        </p:nvSpPr>
        <p:spPr>
          <a:xfrm>
            <a:off x="6578445" y="507716"/>
            <a:ext cx="3597640" cy="584775"/>
          </a:xfrm>
          <a:prstGeom prst="rect">
            <a:avLst/>
          </a:prstGeom>
          <a:noFill/>
        </p:spPr>
        <p:txBody>
          <a:bodyPr wrap="square" rtlCol="0">
            <a:spAutoFit/>
          </a:bodyPr>
          <a:lstStyle/>
          <a:p>
            <a:r>
              <a:rPr lang="it-IT" sz="3200" dirty="0">
                <a:solidFill>
                  <a:schemeClr val="tx2">
                    <a:lumMod val="50000"/>
                  </a:schemeClr>
                </a:solidFill>
              </a:rPr>
              <a:t>Diocesi di Brescia</a:t>
            </a:r>
          </a:p>
        </p:txBody>
      </p:sp>
      <p:pic>
        <p:nvPicPr>
          <p:cNvPr id="10" name="Picture 2" descr="I discepoli di Emmaus: icona di un itinerario vocazionale"/>
          <p:cNvPicPr>
            <a:picLocks noChangeAspect="1" noChangeArrowheads="1"/>
          </p:cNvPicPr>
          <p:nvPr/>
        </p:nvPicPr>
        <p:blipFill rotWithShape="1">
          <a:blip r:embed="rId2">
            <a:extLst>
              <a:ext uri="{28A0092B-C50C-407E-A947-70E740481C1C}">
                <a14:useLocalDpi xmlns:a14="http://schemas.microsoft.com/office/drawing/2010/main" val="0"/>
              </a:ext>
            </a:extLst>
          </a:blip>
          <a:srcRect l="30796" t="1695" r="29125" b="15105"/>
          <a:stretch/>
        </p:blipFill>
        <p:spPr bwMode="auto">
          <a:xfrm>
            <a:off x="922290" y="507716"/>
            <a:ext cx="3272589" cy="57058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1431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Gli inizi</a:t>
            </a:r>
          </a:p>
        </p:txBody>
      </p:sp>
      <p:sp>
        <p:nvSpPr>
          <p:cNvPr id="3" name="Segnaposto contenuto 2"/>
          <p:cNvSpPr>
            <a:spLocks noGrp="1"/>
          </p:cNvSpPr>
          <p:nvPr>
            <p:ph sz="quarter" idx="13"/>
          </p:nvPr>
        </p:nvSpPr>
        <p:spPr>
          <a:xfrm>
            <a:off x="913775" y="2415218"/>
            <a:ext cx="10363826" cy="3424107"/>
          </a:xfrm>
        </p:spPr>
        <p:txBody>
          <a:bodyPr>
            <a:normAutofit fontScale="92500" lnSpcReduction="10000"/>
          </a:bodyPr>
          <a:lstStyle/>
          <a:p>
            <a:r>
              <a:rPr lang="it-IT" sz="3200" cap="none" dirty="0"/>
              <a:t>Nel 1993 ad Assisi si tenne un convegno che sarebbe entrato nella storia del rinnovamento della parrocchia in Italia.</a:t>
            </a:r>
          </a:p>
          <a:p>
            <a:r>
              <a:rPr lang="it-IT" sz="3200" cap="none" dirty="0"/>
              <a:t>Non solo per il numero delle diocesi partecipanti – più di settanta – e per l’alto livello di responsabilità dei loro esponenti (Vescovi, vicari generali, ecc.) , ma soprattutto per il tema che veniva trattato.</a:t>
            </a:r>
          </a:p>
        </p:txBody>
      </p:sp>
    </p:spTree>
    <p:extLst>
      <p:ext uri="{BB962C8B-B14F-4D97-AF65-F5344CB8AC3E}">
        <p14:creationId xmlns:p14="http://schemas.microsoft.com/office/powerpoint/2010/main" val="425361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785437" y="1532903"/>
            <a:ext cx="10363826" cy="3424107"/>
          </a:xfrm>
        </p:spPr>
        <p:txBody>
          <a:bodyPr>
            <a:normAutofit/>
          </a:bodyPr>
          <a:lstStyle/>
          <a:p>
            <a:pPr marL="0" indent="0">
              <a:buNone/>
            </a:pPr>
            <a:r>
              <a:rPr lang="it-IT" sz="2800" cap="none" dirty="0"/>
              <a:t>Per la prima volta un’assemblea così qualificata e interessata si riuniva per cercare di connotare meglio il significato del rinnovamento della parrocchia attraverso la forma iniziale delle unità pastorali (up).</a:t>
            </a:r>
          </a:p>
          <a:p>
            <a:pPr marL="0" indent="0">
              <a:buNone/>
            </a:pPr>
            <a:r>
              <a:rPr lang="it-IT" sz="2800" cap="none" dirty="0"/>
              <a:t>Il fenomeno non è prettamente italiano. Ha precedenti sia nella Chiesa francese che in altre Chiese europee, quali quella belga, tedesca e spagnola.</a:t>
            </a:r>
          </a:p>
        </p:txBody>
      </p:sp>
    </p:spTree>
    <p:extLst>
      <p:ext uri="{BB962C8B-B14F-4D97-AF65-F5344CB8AC3E}">
        <p14:creationId xmlns:p14="http://schemas.microsoft.com/office/powerpoint/2010/main" val="2753094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FF0000"/>
                </a:solidFill>
              </a:rPr>
              <a:t>Tratti rilevanti di storia delle up</a:t>
            </a:r>
          </a:p>
        </p:txBody>
      </p:sp>
      <p:sp>
        <p:nvSpPr>
          <p:cNvPr id="3" name="Segnaposto contenuto 2"/>
          <p:cNvSpPr>
            <a:spLocks noGrp="1"/>
          </p:cNvSpPr>
          <p:nvPr>
            <p:ph sz="quarter" idx="13"/>
          </p:nvPr>
        </p:nvSpPr>
        <p:spPr>
          <a:xfrm>
            <a:off x="913774" y="2367093"/>
            <a:ext cx="10363826" cy="1948234"/>
          </a:xfrm>
        </p:spPr>
        <p:txBody>
          <a:bodyPr>
            <a:noAutofit/>
          </a:bodyPr>
          <a:lstStyle/>
          <a:p>
            <a:r>
              <a:rPr lang="it-IT" sz="2400" cap="none" dirty="0"/>
              <a:t>Si è parlato per la prima volta di up in un intervento al consiglio presbiterale della diocesi di Trento di Giuseppe </a:t>
            </a:r>
            <a:r>
              <a:rPr lang="it-IT" sz="2400" cap="none" dirty="0" err="1"/>
              <a:t>Capraro</a:t>
            </a:r>
            <a:r>
              <a:rPr lang="it-IT" sz="2400" cap="none" dirty="0"/>
              <a:t>, ricercatore trentino a cui è seguito un articolo su Avvenire intitolato </a:t>
            </a:r>
            <a:r>
              <a:rPr lang="it-IT" sz="2400" i="1" cap="none" dirty="0"/>
              <a:t>Quando i preti saranno pochi.</a:t>
            </a:r>
          </a:p>
          <a:p>
            <a:pPr marL="0" indent="0">
              <a:buNone/>
            </a:pPr>
            <a:r>
              <a:rPr lang="it-IT" sz="2400" cap="none" dirty="0"/>
              <a:t>	</a:t>
            </a:r>
          </a:p>
        </p:txBody>
      </p:sp>
      <p:sp>
        <p:nvSpPr>
          <p:cNvPr id="4" name="Segnaposto contenuto 2"/>
          <p:cNvSpPr txBox="1">
            <a:spLocks/>
          </p:cNvSpPr>
          <p:nvPr/>
        </p:nvSpPr>
        <p:spPr>
          <a:xfrm>
            <a:off x="1042737" y="4071124"/>
            <a:ext cx="10459452" cy="2056960"/>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r>
              <a:rPr lang="it-IT" sz="2400" cap="none" dirty="0"/>
              <a:t>La motivazione percepita fin dagli inizi come generatrice di percorsi nuovi di cooperazione e corresponsabilità fra parrocchie è stata la presa di coscienza del calo del numero dei preti. In seguito, quasi subito, si è insistito sul modello di Chiesa comunione missionaria e sula progettualità in relazione al territorio</a:t>
            </a:r>
            <a:r>
              <a:rPr lang="it-IT" sz="2800" cap="none" dirty="0"/>
              <a:t>. </a:t>
            </a:r>
          </a:p>
        </p:txBody>
      </p:sp>
    </p:spTree>
    <p:extLst>
      <p:ext uri="{BB962C8B-B14F-4D97-AF65-F5344CB8AC3E}">
        <p14:creationId xmlns:p14="http://schemas.microsoft.com/office/powerpoint/2010/main" val="662971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14400" y="1292286"/>
            <a:ext cx="10364451" cy="1596177"/>
          </a:xfrm>
        </p:spPr>
        <p:txBody>
          <a:bodyPr>
            <a:normAutofit/>
          </a:bodyPr>
          <a:lstStyle/>
          <a:p>
            <a:pPr algn="just"/>
            <a:r>
              <a:rPr lang="it-IT" sz="2800" cap="none" dirty="0"/>
              <a:t>Le prime esperienze sono del 1992 e i sviluppano nelle Chiese di Assisi, Asti. Nocera Umbra, Gualdo Tadino, Vicenza e Novara (la prima up cittadina).</a:t>
            </a:r>
          </a:p>
        </p:txBody>
      </p:sp>
      <p:sp>
        <p:nvSpPr>
          <p:cNvPr id="3" name="Segnaposto contenuto 2"/>
          <p:cNvSpPr>
            <a:spLocks noGrp="1"/>
          </p:cNvSpPr>
          <p:nvPr>
            <p:ph sz="quarter" idx="13"/>
          </p:nvPr>
        </p:nvSpPr>
        <p:spPr>
          <a:xfrm>
            <a:off x="794396" y="2888463"/>
            <a:ext cx="10604458" cy="3688800"/>
          </a:xfrm>
        </p:spPr>
        <p:txBody>
          <a:bodyPr>
            <a:noAutofit/>
          </a:bodyPr>
          <a:lstStyle/>
          <a:p>
            <a:pPr>
              <a:lnSpc>
                <a:spcPct val="100000"/>
              </a:lnSpc>
            </a:pPr>
            <a:r>
              <a:rPr lang="it-IT" sz="2800" cap="none" dirty="0"/>
              <a:t>Ad  orientare il cammino e a coordinarlo, fin dagli inizi, è stato il Centro di Orientamento Pastorale(COP) di Roma  attraverso una serie di convegni e seminari che hanno preceduto (Forlì) 1990) e seguito l’evento (Bertinoro 1999; Cassano Murge 2000, 2001 ad Anagni)  di Assisi del 1993. Nel 1996, la Commissione Presbiterale italiana ha discusso il tema e sono ste avviate le prime ricerche (Grolla 1998 Villata 2010).</a:t>
            </a:r>
            <a:endParaRPr lang="it-IT" sz="2800" dirty="0"/>
          </a:p>
        </p:txBody>
      </p:sp>
    </p:spTree>
    <p:extLst>
      <p:ext uri="{BB962C8B-B14F-4D97-AF65-F5344CB8AC3E}">
        <p14:creationId xmlns:p14="http://schemas.microsoft.com/office/powerpoint/2010/main" val="42818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346912" y="1459832"/>
            <a:ext cx="9305046" cy="3801979"/>
          </a:xfrm>
        </p:spPr>
        <p:txBody>
          <a:bodyPr>
            <a:noAutofit/>
          </a:bodyPr>
          <a:lstStyle/>
          <a:p>
            <a:r>
              <a:rPr lang="it-IT" sz="3200" cap="none" dirty="0"/>
              <a:t>Oggi sono diffuse in oltre la meta diocesi italiane (in totale 227) con alterne vicende. Tra le diocesi che hanno iniziato o si sono mosse nei primi tempi, alcune hanno perseverato; altre hanno lasciato e non ripreso; altre ancora hanno lasciato e ripreso rinnovando le motivazioni e facendo scelte più mature e condivise. </a:t>
            </a:r>
            <a:br>
              <a:rPr lang="it-IT" sz="3200" cap="none" dirty="0"/>
            </a:br>
            <a:r>
              <a:rPr lang="it-IT" sz="3200" cap="none" dirty="0"/>
              <a:t>La fretta non è mai stata buona consigliera. </a:t>
            </a:r>
          </a:p>
        </p:txBody>
      </p:sp>
    </p:spTree>
    <p:extLst>
      <p:ext uri="{BB962C8B-B14F-4D97-AF65-F5344CB8AC3E}">
        <p14:creationId xmlns:p14="http://schemas.microsoft.com/office/powerpoint/2010/main" val="251964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a:spLocks noGrp="1"/>
          </p:cNvSpPr>
          <p:nvPr>
            <p:ph sz="quarter" idx="13"/>
          </p:nvPr>
        </p:nvSpPr>
        <p:spPr>
          <a:xfrm>
            <a:off x="1022367" y="1195773"/>
            <a:ext cx="9240878" cy="3424354"/>
          </a:xfrm>
        </p:spPr>
        <p:txBody>
          <a:bodyPr>
            <a:normAutofit/>
          </a:bodyPr>
          <a:lstStyle/>
          <a:p>
            <a:pPr>
              <a:lnSpc>
                <a:spcPct val="100000"/>
              </a:lnSpc>
            </a:pPr>
            <a:r>
              <a:rPr lang="it-IT" sz="3200" cap="none" dirty="0"/>
              <a:t> Nel frattempo, vista la diversità di realizzazioni pur sulla stessa fonte ispiratrice, oggi si parla di nuove forme di comunità fra parrocchie fra le quali, le prime e le più certificate, sono le up. Esistono anche forme chiamate comunità pastorali, le comunità presbiterali, ecc. Stessa fonte ispiratrice, varietà di realizzazioni.</a:t>
            </a:r>
          </a:p>
        </p:txBody>
      </p:sp>
      <p:sp>
        <p:nvSpPr>
          <p:cNvPr id="2" name="CasellaDiTesto 1"/>
          <p:cNvSpPr txBox="1"/>
          <p:nvPr/>
        </p:nvSpPr>
        <p:spPr>
          <a:xfrm>
            <a:off x="1219200" y="5133474"/>
            <a:ext cx="8325853" cy="954107"/>
          </a:xfrm>
          <a:prstGeom prst="rect">
            <a:avLst/>
          </a:prstGeom>
          <a:noFill/>
        </p:spPr>
        <p:txBody>
          <a:bodyPr wrap="square" rtlCol="0">
            <a:spAutoFit/>
          </a:bodyPr>
          <a:lstStyle/>
          <a:p>
            <a:pPr algn="ctr"/>
            <a:r>
              <a:rPr lang="it-IT" sz="2800" dirty="0">
                <a:solidFill>
                  <a:srgbClr val="FF0000"/>
                </a:solidFill>
              </a:rPr>
              <a:t>Sono in atto, inoltre, tentativi di vita comune del clero diocesano, assai significativi e  con alterne vicende</a:t>
            </a:r>
          </a:p>
        </p:txBody>
      </p:sp>
    </p:spTree>
    <p:extLst>
      <p:ext uri="{BB962C8B-B14F-4D97-AF65-F5344CB8AC3E}">
        <p14:creationId xmlns:p14="http://schemas.microsoft.com/office/powerpoint/2010/main" val="965727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42"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outHorizontal)">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5649" y="351576"/>
            <a:ext cx="10364451" cy="1596177"/>
          </a:xfrm>
        </p:spPr>
        <p:txBody>
          <a:bodyPr/>
          <a:lstStyle/>
          <a:p>
            <a:r>
              <a:rPr lang="it-IT" b="1" dirty="0">
                <a:solidFill>
                  <a:srgbClr val="FF0000"/>
                </a:solidFill>
              </a:rPr>
              <a:t>LO SVULUPPO IN TRE fasi interdipendenti</a:t>
            </a:r>
          </a:p>
        </p:txBody>
      </p:sp>
      <p:sp>
        <p:nvSpPr>
          <p:cNvPr id="3" name="Segnaposto contenuto 2"/>
          <p:cNvSpPr>
            <a:spLocks noGrp="1"/>
          </p:cNvSpPr>
          <p:nvPr>
            <p:ph sz="quarter" idx="13"/>
          </p:nvPr>
        </p:nvSpPr>
        <p:spPr>
          <a:xfrm>
            <a:off x="986926" y="3160857"/>
            <a:ext cx="10363826" cy="1736076"/>
          </a:xfrm>
        </p:spPr>
        <p:txBody>
          <a:bodyPr>
            <a:normAutofit fontScale="85000" lnSpcReduction="10000"/>
          </a:bodyPr>
          <a:lstStyle/>
          <a:p>
            <a:r>
              <a:rPr lang="it-IT" sz="2400" b="1" cap="none" dirty="0">
                <a:solidFill>
                  <a:schemeClr val="accent6">
                    <a:lumMod val="50000"/>
                  </a:schemeClr>
                </a:solidFill>
              </a:rPr>
              <a:t>2</a:t>
            </a:r>
            <a:r>
              <a:rPr lang="it-IT" b="1" cap="none" dirty="0">
                <a:solidFill>
                  <a:schemeClr val="accent6">
                    <a:lumMod val="50000"/>
                  </a:schemeClr>
                </a:solidFill>
              </a:rPr>
              <a:t>. </a:t>
            </a:r>
            <a:r>
              <a:rPr lang="it-IT" sz="2400" b="1" cap="none" dirty="0">
                <a:solidFill>
                  <a:schemeClr val="accent6">
                    <a:lumMod val="50000"/>
                  </a:schemeClr>
                </a:solidFill>
              </a:rPr>
              <a:t>LA COOPERAZIONE </a:t>
            </a:r>
            <a:r>
              <a:rPr lang="it-IT" sz="2400" b="1" cap="none" dirty="0"/>
              <a:t>.  </a:t>
            </a:r>
            <a:r>
              <a:rPr lang="it-IT" sz="2400" cap="none" dirty="0"/>
              <a:t>Si tratta dell’attuazione di collaborazioni  fra parrocchie su ambiti e servizi pastorali e anche di coordinamento degli orari delle Messe, degli oratori, delle consulenze, ecc. Questa seconda fase è connotata dalla stabilizzazione delle cooperazioni stabili o occasionali. Tutto è centrato sulle iniziative da fare insieme e sulla valorizzazione delle risorse.</a:t>
            </a:r>
          </a:p>
        </p:txBody>
      </p:sp>
      <p:sp>
        <p:nvSpPr>
          <p:cNvPr id="4" name="Segnaposto contenuto 2"/>
          <p:cNvSpPr txBox="1">
            <a:spLocks/>
          </p:cNvSpPr>
          <p:nvPr/>
        </p:nvSpPr>
        <p:spPr>
          <a:xfrm>
            <a:off x="986926" y="1947753"/>
            <a:ext cx="10363826" cy="1168587"/>
          </a:xfrm>
          <a:prstGeom prst="rect">
            <a:avLst/>
          </a:prstGeom>
        </p:spPr>
        <p:txBody>
          <a:bodyPr vert="horz" lIns="91440" tIns="45720" rIns="91440" bIns="45720" rtlCol="0">
            <a:noAutofit/>
          </a:bodyPr>
          <a:lstStyle/>
          <a:p>
            <a:pPr marL="228600" marR="0" lvl="0" indent="-228600" algn="l" defTabSz="914400" rtl="0" eaLnBrk="1" fontAlgn="auto" latinLnBrk="0" hangingPunct="1">
              <a:spcBef>
                <a:spcPts val="1000"/>
              </a:spcBef>
              <a:spcAft>
                <a:spcPts val="0"/>
              </a:spcAft>
              <a:buClr>
                <a:schemeClr val="tx1"/>
              </a:buClr>
              <a:buSzTx/>
              <a:buFont typeface="Arial" panose="020B0604020202020204" pitchFamily="34" charset="0"/>
              <a:buChar char="•"/>
              <a:tabLst/>
              <a:defRPr/>
            </a:pPr>
            <a:r>
              <a:rPr kumimoji="0" lang="it-IT" sz="2200" b="1" i="0" u="none" strike="noStrike" kern="1200" cap="none" spc="0" normalizeH="0" baseline="0" noProof="0" dirty="0">
                <a:ln>
                  <a:noFill/>
                </a:ln>
                <a:solidFill>
                  <a:schemeClr val="accent6">
                    <a:lumMod val="50000"/>
                  </a:schemeClr>
                </a:solidFill>
                <a:effectLst/>
                <a:uLnTx/>
                <a:uFillTx/>
                <a:latin typeface="+mn-lt"/>
                <a:ea typeface="+mn-ea"/>
                <a:cs typeface="+mn-cs"/>
              </a:rPr>
              <a:t>1. LA NECESSITA’</a:t>
            </a:r>
            <a:r>
              <a:rPr kumimoji="0" lang="it-IT" sz="2200" b="0" i="0" u="none" strike="noStrike" kern="1200" cap="none" spc="0" normalizeH="0" baseline="0" noProof="0" dirty="0">
                <a:ln>
                  <a:noFill/>
                </a:ln>
                <a:solidFill>
                  <a:schemeClr val="tx1"/>
                </a:solidFill>
                <a:effectLst/>
                <a:uLnTx/>
                <a:uFillTx/>
                <a:latin typeface="+mn-lt"/>
                <a:ea typeface="+mn-ea"/>
                <a:cs typeface="+mn-cs"/>
              </a:rPr>
              <a:t>. E’ il momento iniziale caratterizzato soprattutto dall’acquisizione delle motivazioni, dalla necessità di provare, di stabilire i confini dell’up e dal fare qualche piccola</a:t>
            </a:r>
            <a:r>
              <a:rPr kumimoji="0" lang="it-IT" sz="2200" b="0" i="0" u="none" strike="noStrike" kern="1200" cap="none" spc="0" normalizeH="0" noProof="0" dirty="0">
                <a:ln>
                  <a:noFill/>
                </a:ln>
                <a:solidFill>
                  <a:schemeClr val="tx1"/>
                </a:solidFill>
                <a:effectLst/>
                <a:uLnTx/>
                <a:uFillTx/>
                <a:latin typeface="+mn-lt"/>
                <a:ea typeface="+mn-ea"/>
                <a:cs typeface="+mn-cs"/>
              </a:rPr>
              <a:t> </a:t>
            </a:r>
            <a:r>
              <a:rPr kumimoji="0" lang="it-IT" sz="2200" b="0" i="0" u="none" strike="noStrike" kern="1200" cap="none" spc="0" normalizeH="0" baseline="0" noProof="0" dirty="0">
                <a:ln>
                  <a:noFill/>
                </a:ln>
                <a:solidFill>
                  <a:schemeClr val="tx1"/>
                </a:solidFill>
                <a:effectLst/>
                <a:uLnTx/>
                <a:uFillTx/>
                <a:latin typeface="+mn-lt"/>
                <a:ea typeface="+mn-ea"/>
                <a:cs typeface="+mn-cs"/>
              </a:rPr>
              <a:t>iniziativa insieme…</a:t>
            </a:r>
          </a:p>
        </p:txBody>
      </p:sp>
      <p:sp>
        <p:nvSpPr>
          <p:cNvPr id="6" name="Segnaposto contenuto 2"/>
          <p:cNvSpPr txBox="1">
            <a:spLocks/>
          </p:cNvSpPr>
          <p:nvPr/>
        </p:nvSpPr>
        <p:spPr>
          <a:xfrm>
            <a:off x="1041790" y="4896933"/>
            <a:ext cx="10363826" cy="1430715"/>
          </a:xfrm>
          <a:prstGeom prst="rect">
            <a:avLst/>
          </a:prstGeom>
        </p:spPr>
        <p:txBody>
          <a:bodyPr vert="horz" lIns="91440" tIns="45720" rIns="91440" bIns="45720" rtlCol="0">
            <a:noAutofit/>
          </a:bodyPr>
          <a:lstStyle/>
          <a:p>
            <a:pPr marL="228600" marR="0" lvl="0" indent="-228600" algn="l" defTabSz="914400" rtl="0" eaLnBrk="1" fontAlgn="auto" latinLnBrk="0" hangingPunct="1">
              <a:spcBef>
                <a:spcPts val="1000"/>
              </a:spcBef>
              <a:spcAft>
                <a:spcPts val="0"/>
              </a:spcAft>
              <a:buClr>
                <a:schemeClr val="tx1"/>
              </a:buClr>
              <a:buSzTx/>
              <a:buFont typeface="Arial" panose="020B0604020202020204" pitchFamily="34" charset="0"/>
              <a:buChar char="•"/>
              <a:tabLst/>
              <a:defRPr/>
            </a:pPr>
            <a:r>
              <a:rPr lang="it-IT" sz="2000" b="1" dirty="0">
                <a:solidFill>
                  <a:schemeClr val="accent6">
                    <a:lumMod val="50000"/>
                  </a:schemeClr>
                </a:solidFill>
              </a:rPr>
              <a:t>3. </a:t>
            </a:r>
            <a:r>
              <a:rPr kumimoji="0" lang="it-IT" sz="2000" b="1" i="0" u="none" strike="noStrike" kern="1200" cap="none" spc="0" normalizeH="0" baseline="0" noProof="0" dirty="0">
                <a:ln>
                  <a:noFill/>
                </a:ln>
                <a:solidFill>
                  <a:schemeClr val="accent6">
                    <a:lumMod val="50000"/>
                  </a:schemeClr>
                </a:solidFill>
                <a:effectLst/>
                <a:uLnTx/>
                <a:uFillTx/>
                <a:latin typeface="+mn-lt"/>
                <a:ea typeface="+mn-ea"/>
                <a:cs typeface="+mn-cs"/>
              </a:rPr>
              <a:t>LA </a:t>
            </a:r>
            <a:r>
              <a:rPr lang="it-IT" sz="2000" b="1" dirty="0">
                <a:solidFill>
                  <a:schemeClr val="accent6">
                    <a:lumMod val="50000"/>
                  </a:schemeClr>
                </a:solidFill>
              </a:rPr>
              <a:t>PROGETTAZIONE O FASE PROGETTUALE. </a:t>
            </a:r>
            <a:r>
              <a:rPr lang="it-IT" sz="2000" dirty="0">
                <a:solidFill>
                  <a:schemeClr val="tx1">
                    <a:lumMod val="95000"/>
                    <a:lumOff val="5000"/>
                  </a:schemeClr>
                </a:solidFill>
              </a:rPr>
              <a:t>E’ il livello più alto e massimo della cooperazione perché innesca la condivisione su obiettivi comuni , condivisi , praticabili e decisi </a:t>
            </a:r>
            <a:r>
              <a:rPr lang="it-IT" sz="2000" dirty="0" err="1">
                <a:solidFill>
                  <a:schemeClr val="tx1">
                    <a:lumMod val="95000"/>
                    <a:lumOff val="5000"/>
                  </a:schemeClr>
                </a:solidFill>
              </a:rPr>
              <a:t>inseme</a:t>
            </a:r>
            <a:r>
              <a:rPr lang="it-IT" sz="2000" dirty="0">
                <a:solidFill>
                  <a:schemeClr val="tx1">
                    <a:lumMod val="95000"/>
                    <a:lumOff val="5000"/>
                  </a:schemeClr>
                </a:solidFill>
              </a:rPr>
              <a:t> e realizzati mettendo ciascuno la proprie risorse. Sulla stessa strada decisa insieme e perseguita con passi diversificati. E’ in </a:t>
            </a:r>
            <a:r>
              <a:rPr lang="it-IT" sz="2000" dirty="0">
                <a:solidFill>
                  <a:srgbClr val="7030A0"/>
                </a:solidFill>
              </a:rPr>
              <a:t>questione l’immagine di Chiesa che si trasmette</a:t>
            </a:r>
            <a:r>
              <a:rPr lang="it-IT" sz="2000" dirty="0">
                <a:solidFill>
                  <a:schemeClr val="tx1">
                    <a:lumMod val="95000"/>
                    <a:lumOff val="5000"/>
                  </a:schemeClr>
                </a:solidFill>
              </a:rPr>
              <a:t>.</a:t>
            </a:r>
            <a:endParaRPr kumimoji="0" lang="it-IT" sz="200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66272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06281" y="1291390"/>
            <a:ext cx="10364451" cy="5566610"/>
          </a:xfrm>
        </p:spPr>
        <p:txBody>
          <a:bodyPr>
            <a:normAutofit/>
          </a:bodyPr>
          <a:lstStyle/>
          <a:p>
            <a:r>
              <a:rPr lang="it-IT" sz="2800" cap="none" dirty="0"/>
              <a:t>«Le parrocchie non possono agire da sole: ci vuole una “pastorale integrata” in cui, nell’unità della diocesi, abbandonando ogni pretesa di autosufficienza, le parrocchie si collegano tra loro, con forme diverse a seconda delle situazioni – </a:t>
            </a:r>
            <a:r>
              <a:rPr lang="it-IT" sz="2800" cap="none" dirty="0">
                <a:solidFill>
                  <a:srgbClr val="FF0000"/>
                </a:solidFill>
              </a:rPr>
              <a:t>dalle unità pastorali alle vicarie o zone –, </a:t>
            </a:r>
            <a:r>
              <a:rPr lang="it-IT" sz="2800" cap="none" dirty="0"/>
              <a:t>valorizzando la vita consacrata e i nuovi movimenti». </a:t>
            </a:r>
            <a:br>
              <a:rPr lang="it-IT" sz="2800" cap="none" dirty="0"/>
            </a:br>
            <a:r>
              <a:rPr lang="it-IT" sz="2800" cap="none" dirty="0"/>
              <a:t>E’ finita l’epoca della parrocchia autosufficiente: occorre una “pastorale integrata”, che unisce insieme il radicamento locale con la capacità di aprirsi a una visione più ampia e a una rete di sinergie, con la diocesi, tra le parrocchie, con le altre realtà ecclesiali, senza esclusivismi e senza paure	"</a:t>
            </a:r>
            <a:r>
              <a:rPr lang="it-IT" sz="2800" dirty="0"/>
              <a:t>  (</a:t>
            </a:r>
            <a:r>
              <a:rPr lang="it-IT" sz="2800" dirty="0" err="1"/>
              <a:t>Cei</a:t>
            </a:r>
            <a:r>
              <a:rPr lang="it-IT" sz="2800" dirty="0"/>
              <a:t>, </a:t>
            </a:r>
            <a:r>
              <a:rPr lang="it-IT" sz="2800" cap="none" dirty="0"/>
              <a:t>Nota pastorale. </a:t>
            </a:r>
            <a:r>
              <a:rPr lang="it-IT" sz="2800" i="1" cap="none" dirty="0"/>
              <a:t>Il volto missionario della parrocchia in un mondo che cambia, n.5, 2004)</a:t>
            </a:r>
            <a:endParaRPr lang="it-IT" sz="2800" b="1" i="1" dirty="0">
              <a:solidFill>
                <a:srgbClr val="FF0000"/>
              </a:solidFill>
            </a:endParaRPr>
          </a:p>
        </p:txBody>
      </p:sp>
      <p:sp>
        <p:nvSpPr>
          <p:cNvPr id="3" name="Titolo 1"/>
          <p:cNvSpPr txBox="1">
            <a:spLocks/>
          </p:cNvSpPr>
          <p:nvPr/>
        </p:nvSpPr>
        <p:spPr>
          <a:xfrm>
            <a:off x="881691" y="207197"/>
            <a:ext cx="10364451" cy="159617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a:lstStyle>
          <a:p>
            <a:r>
              <a:rPr lang="it-IT" b="1" dirty="0">
                <a:solidFill>
                  <a:srgbClr val="FF0000"/>
                </a:solidFill>
              </a:rPr>
              <a:t>I vescovi italiani</a:t>
            </a:r>
          </a:p>
        </p:txBody>
      </p:sp>
    </p:spTree>
    <p:extLst>
      <p:ext uri="{BB962C8B-B14F-4D97-AF65-F5344CB8AC3E}">
        <p14:creationId xmlns:p14="http://schemas.microsoft.com/office/powerpoint/2010/main" val="448241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01480" y="3265464"/>
            <a:ext cx="10364451" cy="1596177"/>
          </a:xfrm>
        </p:spPr>
        <p:txBody>
          <a:bodyPr/>
          <a:lstStyle/>
          <a:p>
            <a:r>
              <a:rPr lang="it-IT" b="1" dirty="0">
                <a:solidFill>
                  <a:schemeClr val="accent6">
                    <a:lumMod val="50000"/>
                  </a:schemeClr>
                </a:solidFill>
              </a:rPr>
              <a:t>3. Esiti e  nodi principali</a:t>
            </a:r>
          </a:p>
        </p:txBody>
      </p:sp>
    </p:spTree>
    <p:extLst>
      <p:ext uri="{BB962C8B-B14F-4D97-AF65-F5344CB8AC3E}">
        <p14:creationId xmlns:p14="http://schemas.microsoft.com/office/powerpoint/2010/main" val="11779683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913775" y="1998124"/>
            <a:ext cx="10363826" cy="3408065"/>
          </a:xfrm>
        </p:spPr>
        <p:txBody>
          <a:bodyPr>
            <a:noAutofit/>
          </a:bodyPr>
          <a:lstStyle/>
          <a:p>
            <a:pPr>
              <a:lnSpc>
                <a:spcPct val="100000"/>
              </a:lnSpc>
            </a:pPr>
            <a:r>
              <a:rPr lang="it-IT" sz="2800" dirty="0"/>
              <a:t>Da una prospettiva positiva sono gli stessi identificati da voi nella commissione </a:t>
            </a:r>
            <a:r>
              <a:rPr lang="it-IT" sz="2800" cap="none" dirty="0"/>
              <a:t>e precisamente l’incontro fra persone, il confronto, l’incontro tra il clero, l’apertura oltre il proprio campanile, iniziali tentativi di progettazione comune, alcune esperienze nuove, la fatica del cambio, un giusto rapporto fra parrocchie e up, un laicato più motivato e aperto, la possibilità d’incontrare figure di ministri ordinati diverse, maggior senso della Chiesa particolare….insieme a dubbi e incertezze nell’abbandonare abitudini consolidate, sul senso di appartenenza, ecc.</a:t>
            </a:r>
          </a:p>
        </p:txBody>
      </p:sp>
    </p:spTree>
    <p:extLst>
      <p:ext uri="{BB962C8B-B14F-4D97-AF65-F5344CB8AC3E}">
        <p14:creationId xmlns:p14="http://schemas.microsoft.com/office/powerpoint/2010/main" val="4177070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Il percorso della relazione</a:t>
            </a:r>
          </a:p>
        </p:txBody>
      </p:sp>
      <p:sp>
        <p:nvSpPr>
          <p:cNvPr id="3" name="Segnaposto contenuto 2"/>
          <p:cNvSpPr>
            <a:spLocks noGrp="1"/>
          </p:cNvSpPr>
          <p:nvPr>
            <p:ph sz="quarter" idx="13"/>
          </p:nvPr>
        </p:nvSpPr>
        <p:spPr>
          <a:xfrm>
            <a:off x="1129700" y="2367093"/>
            <a:ext cx="10147899" cy="696949"/>
          </a:xfrm>
        </p:spPr>
        <p:txBody>
          <a:bodyPr>
            <a:normAutofit/>
          </a:bodyPr>
          <a:lstStyle/>
          <a:p>
            <a:r>
              <a:rPr lang="it-IT" sz="2800" b="1" dirty="0">
                <a:solidFill>
                  <a:schemeClr val="accent6">
                    <a:lumMod val="50000"/>
                  </a:schemeClr>
                </a:solidFill>
              </a:rPr>
              <a:t>1. identità e caratteristiche pastorali</a:t>
            </a:r>
          </a:p>
        </p:txBody>
      </p:sp>
      <p:sp>
        <p:nvSpPr>
          <p:cNvPr id="4" name="Segnaposto contenuto 2"/>
          <p:cNvSpPr txBox="1">
            <a:spLocks/>
          </p:cNvSpPr>
          <p:nvPr/>
        </p:nvSpPr>
        <p:spPr>
          <a:xfrm>
            <a:off x="1129701" y="3064042"/>
            <a:ext cx="10363826" cy="178235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tabLst/>
              <a:defRPr/>
            </a:pPr>
            <a:r>
              <a:rPr kumimoji="0" lang="it-IT" sz="2800" b="1" i="0" u="none" strike="noStrike" kern="1200" cap="all" spc="0" normalizeH="0" baseline="0" noProof="0" dirty="0">
                <a:ln>
                  <a:noFill/>
                </a:ln>
                <a:solidFill>
                  <a:schemeClr val="tx1"/>
                </a:solidFill>
                <a:effectLst/>
                <a:uLnTx/>
                <a:uFillTx/>
                <a:latin typeface="+mn-lt"/>
                <a:ea typeface="+mn-ea"/>
                <a:cs typeface="+mn-cs"/>
              </a:rPr>
              <a:t>2. </a:t>
            </a:r>
            <a:r>
              <a:rPr kumimoji="0" lang="it-IT" sz="2800" b="1" i="0" u="none" strike="noStrike" kern="1200" cap="all" spc="0" normalizeH="0" baseline="0" noProof="0" dirty="0">
                <a:ln>
                  <a:noFill/>
                </a:ln>
                <a:solidFill>
                  <a:schemeClr val="accent6">
                    <a:lumMod val="50000"/>
                  </a:schemeClr>
                </a:solidFill>
                <a:effectLst/>
                <a:uLnTx/>
                <a:uFillTx/>
                <a:latin typeface="+mn-lt"/>
                <a:ea typeface="+mn-ea"/>
                <a:cs typeface="+mn-cs"/>
              </a:rPr>
              <a:t>STORIA</a:t>
            </a:r>
            <a:r>
              <a:rPr lang="it-IT" sz="2800" b="1" cap="all" dirty="0">
                <a:solidFill>
                  <a:schemeClr val="accent6">
                    <a:lumMod val="50000"/>
                  </a:schemeClr>
                </a:solidFill>
              </a:rPr>
              <a:t> E </a:t>
            </a:r>
            <a:r>
              <a:rPr kumimoji="0" lang="it-IT" sz="2800" b="1" i="0" u="none" strike="noStrike" kern="1200" cap="all" spc="0" normalizeH="0" baseline="0" noProof="0" dirty="0">
                <a:ln>
                  <a:noFill/>
                </a:ln>
                <a:solidFill>
                  <a:schemeClr val="accent6">
                    <a:lumMod val="50000"/>
                  </a:schemeClr>
                </a:solidFill>
                <a:effectLst/>
                <a:uLnTx/>
                <a:uFillTx/>
                <a:latin typeface="+mn-lt"/>
                <a:ea typeface="+mn-ea"/>
                <a:cs typeface="+mn-cs"/>
              </a:rPr>
              <a:t>SVILUPPO</a:t>
            </a:r>
          </a:p>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tabLst/>
              <a:defRPr/>
            </a:pPr>
            <a:r>
              <a:rPr kumimoji="0" lang="it-IT" sz="2800" b="1" i="0" u="none" strike="noStrike" kern="1200" cap="all" spc="0" normalizeH="0" baseline="0" noProof="0" dirty="0">
                <a:ln>
                  <a:noFill/>
                </a:ln>
                <a:solidFill>
                  <a:schemeClr val="accent6">
                    <a:lumMod val="50000"/>
                  </a:schemeClr>
                </a:solidFill>
                <a:effectLst/>
                <a:uLnTx/>
                <a:uFillTx/>
                <a:latin typeface="+mn-lt"/>
                <a:ea typeface="+mn-ea"/>
                <a:cs typeface="+mn-cs"/>
              </a:rPr>
              <a:t>3. ESITI e nodi PRINCIPALI</a:t>
            </a:r>
          </a:p>
        </p:txBody>
      </p:sp>
      <p:sp>
        <p:nvSpPr>
          <p:cNvPr id="6" name="Segnaposto contenuto 2"/>
          <p:cNvSpPr txBox="1">
            <a:spLocks/>
          </p:cNvSpPr>
          <p:nvPr/>
        </p:nvSpPr>
        <p:spPr>
          <a:xfrm>
            <a:off x="1129701" y="4448034"/>
            <a:ext cx="10363826" cy="796731"/>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tabLst/>
              <a:defRPr/>
            </a:pPr>
            <a:r>
              <a:rPr lang="it-IT" sz="2800" b="1" cap="all" dirty="0">
                <a:solidFill>
                  <a:schemeClr val="accent6">
                    <a:lumMod val="50000"/>
                  </a:schemeClr>
                </a:solidFill>
              </a:rPr>
              <a:t>4.</a:t>
            </a:r>
            <a:r>
              <a:rPr kumimoji="0" lang="it-IT" sz="2800" b="1" i="0" u="none" strike="noStrike" kern="1200" cap="all" spc="0" normalizeH="0" baseline="0" noProof="0" dirty="0">
                <a:ln>
                  <a:noFill/>
                </a:ln>
                <a:solidFill>
                  <a:schemeClr val="accent6">
                    <a:lumMod val="50000"/>
                  </a:schemeClr>
                </a:solidFill>
                <a:effectLst/>
                <a:uLnTx/>
                <a:uFillTx/>
                <a:latin typeface="+mn-lt"/>
                <a:ea typeface="+mn-ea"/>
                <a:cs typeface="+mn-cs"/>
              </a:rPr>
              <a:t> Criteri orientativi per la verifica</a:t>
            </a:r>
          </a:p>
        </p:txBody>
      </p:sp>
      <p:sp>
        <p:nvSpPr>
          <p:cNvPr id="5" name="CasellaDiTesto 4"/>
          <p:cNvSpPr txBox="1"/>
          <p:nvPr/>
        </p:nvSpPr>
        <p:spPr>
          <a:xfrm>
            <a:off x="913775" y="5244765"/>
            <a:ext cx="9321088" cy="707886"/>
          </a:xfrm>
          <a:prstGeom prst="rect">
            <a:avLst/>
          </a:prstGeom>
          <a:noFill/>
        </p:spPr>
        <p:txBody>
          <a:bodyPr wrap="square" rtlCol="0">
            <a:spAutoFit/>
          </a:bodyPr>
          <a:lstStyle/>
          <a:p>
            <a:r>
              <a:rPr lang="it-IT" sz="2000" dirty="0"/>
              <a:t>Testo di riferimento: </a:t>
            </a:r>
            <a:r>
              <a:rPr lang="it-IT" sz="2000" dirty="0">
                <a:solidFill>
                  <a:schemeClr val="accent6">
                    <a:lumMod val="50000"/>
                  </a:schemeClr>
                </a:solidFill>
              </a:rPr>
              <a:t>G. VILLATA – T.CIAMPOLINI, </a:t>
            </a:r>
            <a:r>
              <a:rPr lang="it-IT" sz="2000" i="1" dirty="0">
                <a:solidFill>
                  <a:schemeClr val="accent6">
                    <a:lumMod val="50000"/>
                  </a:schemeClr>
                </a:solidFill>
              </a:rPr>
              <a:t>La parrocchia innovativa. Progettare la pastorale a partire dal territorio</a:t>
            </a:r>
            <a:r>
              <a:rPr lang="it-IT" sz="2000" dirty="0">
                <a:solidFill>
                  <a:schemeClr val="accent6">
                    <a:lumMod val="50000"/>
                  </a:schemeClr>
                </a:solidFill>
              </a:rPr>
              <a:t>, EDB, Bologna, 2016</a:t>
            </a:r>
            <a:r>
              <a:rPr lang="it-IT" sz="2000" dirty="0"/>
              <a: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noGrp="1"/>
          </p:cNvSpPr>
          <p:nvPr>
            <p:ph sz="quarter" idx="13"/>
          </p:nvPr>
        </p:nvSpPr>
        <p:spPr>
          <a:xfrm>
            <a:off x="544806" y="1315453"/>
            <a:ext cx="10363826" cy="4507831"/>
          </a:xfrm>
          <a:prstGeom prst="rect">
            <a:avLst/>
          </a:prstGeom>
        </p:spPr>
        <p:txBody>
          <a:bodyPr vert="horz" lIns="91440" tIns="45720" rIns="91440" bIns="45720" rtlCol="0">
            <a:noAutofit/>
          </a:bodyPr>
          <a:lst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a:lstStyle>
          <a:p>
            <a:pPr>
              <a:lnSpc>
                <a:spcPct val="100000"/>
              </a:lnSpc>
            </a:pPr>
            <a:r>
              <a:rPr lang="it-IT" sz="2400" cap="none" dirty="0"/>
              <a:t>NON MANCANO QUESTIONI ANCORA DA AFFRONTARE IN MODO COMPIUTO quali il ruolo dei ministri ordinati e quello dei laici, la persistenza di un certo clericalismo (ministri ordinati e laici), definire ben quale laico in rapporto alla realtà sociale e culturale…</a:t>
            </a:r>
          </a:p>
          <a:p>
            <a:pPr>
              <a:lnSpc>
                <a:spcPct val="100000"/>
              </a:lnSpc>
            </a:pPr>
            <a:r>
              <a:rPr lang="it-IT" sz="2400" cap="none" dirty="0"/>
              <a:t>soprattutto DECIDERSI A PROGETTARE INSIEME, passo dopo passo, ma in continuità;</a:t>
            </a:r>
          </a:p>
          <a:p>
            <a:pPr>
              <a:lnSpc>
                <a:spcPct val="100000"/>
              </a:lnSpc>
            </a:pPr>
            <a:r>
              <a:rPr lang="it-IT" sz="2400" cap="none" dirty="0"/>
              <a:t> IL PROGREDIRE SULLA STESSA STRADA AL CAMBIO DEI PARROCI E DEI MODERATORI.</a:t>
            </a:r>
          </a:p>
          <a:p>
            <a:pPr>
              <a:lnSpc>
                <a:spcPct val="100000"/>
              </a:lnSpc>
            </a:pPr>
            <a:r>
              <a:rPr lang="it-IT" sz="2400" cap="none" dirty="0"/>
              <a:t>ARMONIZZARE LE COMPETENZE FRA CONSIGLIO PASTORALE PARROCCHIALE E CONSIGLIO DI UP.</a:t>
            </a:r>
          </a:p>
        </p:txBody>
      </p:sp>
    </p:spTree>
    <p:extLst>
      <p:ext uri="{BB962C8B-B14F-4D97-AF65-F5344CB8AC3E}">
        <p14:creationId xmlns:p14="http://schemas.microsoft.com/office/powerpoint/2010/main" val="2139683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fad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fade">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Necessità del cambio di mentalità</a:t>
            </a:r>
          </a:p>
        </p:txBody>
      </p:sp>
      <p:sp>
        <p:nvSpPr>
          <p:cNvPr id="3" name="Segnaposto contenuto 2"/>
          <p:cNvSpPr>
            <a:spLocks noGrp="1"/>
          </p:cNvSpPr>
          <p:nvPr>
            <p:ph sz="quarter" idx="13"/>
          </p:nvPr>
        </p:nvSpPr>
        <p:spPr/>
        <p:txBody>
          <a:bodyPr/>
          <a:lstStyle/>
          <a:p>
            <a:r>
              <a:rPr lang="it-IT" dirty="0"/>
              <a:t>E’ la questione decisiva sia per i pastori sia per i collaboratori.</a:t>
            </a:r>
          </a:p>
          <a:p>
            <a:r>
              <a:rPr lang="it-IT" dirty="0"/>
              <a:t>Soprattutto i pastori fanno fatica sia perché la situazione pastorale oggi è piuttosto fluida (siamo in tempo di passaggio) sia perché’  si è marginalizzato il contributo teologico ed ecclesiologico del vaticano II.</a:t>
            </a:r>
          </a:p>
          <a:p>
            <a:r>
              <a:rPr lang="it-IT" dirty="0"/>
              <a:t>i laici , in non pochi casi, risultano ancora molto campanilisti: proprio prete, propria messa, proprio catechismo, ecc. reclamate per lo più da persone anziane, comprensibili, perché spesso rappresentano le uniche opportunità per socializzare.</a:t>
            </a:r>
          </a:p>
        </p:txBody>
      </p:sp>
    </p:spTree>
    <p:extLst>
      <p:ext uri="{BB962C8B-B14F-4D97-AF65-F5344CB8AC3E}">
        <p14:creationId xmlns:p14="http://schemas.microsoft.com/office/powerpoint/2010/main" val="2658597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TRE NODI - OPPORTUNITA’ SUI QUALI LAVORARE</a:t>
            </a:r>
          </a:p>
        </p:txBody>
      </p:sp>
      <p:sp>
        <p:nvSpPr>
          <p:cNvPr id="3" name="Segnaposto contenuto 2"/>
          <p:cNvSpPr>
            <a:spLocks noGrp="1"/>
          </p:cNvSpPr>
          <p:nvPr>
            <p:ph sz="quarter" idx="13"/>
          </p:nvPr>
        </p:nvSpPr>
        <p:spPr>
          <a:xfrm>
            <a:off x="913774" y="2367092"/>
            <a:ext cx="10363826" cy="2619435"/>
          </a:xfrm>
        </p:spPr>
        <p:txBody>
          <a:bodyPr>
            <a:normAutofit lnSpcReduction="10000"/>
          </a:bodyPr>
          <a:lstStyle/>
          <a:p>
            <a:r>
              <a:rPr lang="it-IT" b="1" dirty="0">
                <a:solidFill>
                  <a:srgbClr val="FF0000"/>
                </a:solidFill>
              </a:rPr>
              <a:t>1. L’IMMAGINE DI Chiesa o di comunità </a:t>
            </a:r>
            <a:r>
              <a:rPr lang="it-IT" dirty="0"/>
              <a:t>sulla cui profezia ancorarsi per il discernimento e orientare progetti tesi a superare le strutture odierne.</a:t>
            </a:r>
          </a:p>
          <a:p>
            <a:pPr marL="0" indent="0" algn="ctr">
              <a:buNone/>
            </a:pPr>
            <a:r>
              <a:rPr lang="it-IT" dirty="0"/>
              <a:t>   </a:t>
            </a:r>
            <a:r>
              <a:rPr lang="it-IT" b="1" dirty="0"/>
              <a:t>O</a:t>
            </a:r>
            <a:r>
              <a:rPr lang="it-IT" b="1" cap="none" dirty="0"/>
              <a:t>ccorre precisarla bene –  quella degli Atti (2,42-47; 4,32-37) o quella di  Antiochia (At-          13.14.15) oppure ancora At. 5, 1-11 Anania e </a:t>
            </a:r>
            <a:r>
              <a:rPr lang="it-IT" b="1" cap="none" dirty="0" err="1"/>
              <a:t>Saffira</a:t>
            </a:r>
            <a:r>
              <a:rPr lang="it-IT" b="1" cap="none" dirty="0"/>
              <a:t>) – perché è in atto una certa dialettica fra parrocchia e soluzioni alternative, il cui superamento non avverrà mettendo in campo nuove creazioni di ingegneria pastorale, bensì trovando una figura verificabile di comunità sulla cui verità ancorarsi</a:t>
            </a:r>
            <a:endParaRPr lang="it-IT" b="1" dirty="0"/>
          </a:p>
        </p:txBody>
      </p:sp>
    </p:spTree>
    <p:extLst>
      <p:ext uri="{BB962C8B-B14F-4D97-AF65-F5344CB8AC3E}">
        <p14:creationId xmlns:p14="http://schemas.microsoft.com/office/powerpoint/2010/main" val="3375086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828430" y="1477076"/>
            <a:ext cx="8656946" cy="2100313"/>
          </a:xfrm>
        </p:spPr>
        <p:txBody>
          <a:bodyPr>
            <a:normAutofit fontScale="92500" lnSpcReduction="10000"/>
          </a:bodyPr>
          <a:lstStyle/>
          <a:p>
            <a:r>
              <a:rPr lang="it-IT" b="1" dirty="0">
                <a:solidFill>
                  <a:srgbClr val="FF0000"/>
                </a:solidFill>
              </a:rPr>
              <a:t>2. IL SIGNIFICATO DA DARE ALL’APPARTENENZA ECCLESIALE </a:t>
            </a:r>
            <a:r>
              <a:rPr lang="it-IT" b="1" dirty="0"/>
              <a:t>.</a:t>
            </a:r>
          </a:p>
          <a:p>
            <a:pPr marL="0" indent="0" algn="ctr">
              <a:buNone/>
            </a:pPr>
            <a:r>
              <a:rPr lang="it-IT" b="1" dirty="0"/>
              <a:t>  </a:t>
            </a:r>
            <a:r>
              <a:rPr lang="it-IT" sz="2400" b="1" cap="none" dirty="0"/>
              <a:t>Non solo per superare l’alternativa fra appartenenza alla parrocchia e alle unità pastorali, ma anche per poter misurare l’utilità, nei vissuti quotidiani, delle diverse prassi di trasformazione della parrocchia messe in atto dalla comunità cristiana per generare l’annuncio oggi</a:t>
            </a:r>
            <a:r>
              <a:rPr lang="it-IT" b="1" cap="none" dirty="0"/>
              <a:t>.</a:t>
            </a:r>
            <a:endParaRPr lang="it-IT" b="1" dirty="0"/>
          </a:p>
        </p:txBody>
      </p:sp>
      <p:sp>
        <p:nvSpPr>
          <p:cNvPr id="4" name="Segnaposto contenuto 2"/>
          <p:cNvSpPr txBox="1">
            <a:spLocks/>
          </p:cNvSpPr>
          <p:nvPr/>
        </p:nvSpPr>
        <p:spPr>
          <a:xfrm>
            <a:off x="968638" y="3750884"/>
            <a:ext cx="8833730" cy="1767599"/>
          </a:xfrm>
          <a:prstGeom prst="rect">
            <a:avLst/>
          </a:prstGeom>
        </p:spPr>
        <p:txBody>
          <a:bodyPr vert="horz" lIns="91440" tIns="45720" rIns="91440" bIns="45720" rtlCol="0">
            <a:normAutofit/>
          </a:bodyPr>
          <a:lstStyle/>
          <a:p>
            <a:pPr marL="228600" marR="0" lvl="0" indent="-228600" defTabSz="914400" rtl="0" eaLnBrk="1" fontAlgn="auto" latinLnBrk="0" hangingPunct="1">
              <a:lnSpc>
                <a:spcPct val="120000"/>
              </a:lnSpc>
              <a:spcBef>
                <a:spcPts val="1000"/>
              </a:spcBef>
              <a:spcAft>
                <a:spcPts val="0"/>
              </a:spcAft>
              <a:buClr>
                <a:schemeClr val="tx1"/>
              </a:buClr>
              <a:buSzTx/>
              <a:buFont typeface="Arial" panose="020B0604020202020204" pitchFamily="34" charset="0"/>
              <a:buChar char="•"/>
              <a:tabLst/>
              <a:defRPr/>
            </a:pPr>
            <a:r>
              <a:rPr lang="it-IT" sz="2000" b="1" cap="all" dirty="0">
                <a:solidFill>
                  <a:srgbClr val="FF0000"/>
                </a:solidFill>
              </a:rPr>
              <a:t>3</a:t>
            </a:r>
            <a:r>
              <a:rPr kumimoji="0" lang="it-IT" sz="2000" b="1" i="0" u="none" strike="noStrike" kern="1200" cap="all" spc="0" normalizeH="0" baseline="0" noProof="0" dirty="0">
                <a:ln>
                  <a:noFill/>
                </a:ln>
                <a:solidFill>
                  <a:srgbClr val="FF0000"/>
                </a:solidFill>
                <a:effectLst/>
                <a:uLnTx/>
                <a:uFillTx/>
                <a:latin typeface="+mn-lt"/>
                <a:ea typeface="+mn-ea"/>
                <a:cs typeface="+mn-cs"/>
              </a:rPr>
              <a:t>. LA FORMAZIONE  CHE COINVOLGA TUTTO IL POPOOLO DI DIO </a:t>
            </a:r>
          </a:p>
          <a:p>
            <a:pPr marR="0" lvl="0" algn="ctr" defTabSz="914400" rtl="0" eaLnBrk="1" fontAlgn="auto" latinLnBrk="0" hangingPunct="1">
              <a:lnSpc>
                <a:spcPct val="120000"/>
              </a:lnSpc>
              <a:spcBef>
                <a:spcPts val="1000"/>
              </a:spcBef>
              <a:spcAft>
                <a:spcPts val="0"/>
              </a:spcAft>
              <a:buClr>
                <a:schemeClr val="tx1"/>
              </a:buClr>
              <a:buSzTx/>
              <a:tabLst/>
              <a:defRPr/>
            </a:pPr>
            <a:r>
              <a:rPr lang="it-IT" sz="2000" b="1" dirty="0"/>
              <a:t>C</a:t>
            </a:r>
            <a:r>
              <a:rPr kumimoji="0" lang="it-IT" sz="2000" b="1" i="0" u="none" strike="noStrike" kern="1200" spc="0" normalizeH="0" baseline="0" noProof="0" dirty="0">
                <a:ln>
                  <a:noFill/>
                </a:ln>
                <a:solidFill>
                  <a:schemeClr val="tx1"/>
                </a:solidFill>
                <a:effectLst/>
                <a:uLnTx/>
                <a:uFillTx/>
                <a:latin typeface="+mn-lt"/>
                <a:ea typeface="+mn-ea"/>
                <a:cs typeface="+mn-cs"/>
              </a:rPr>
              <a:t>on particolari e prioritarie attenzioni ai ministri ordinati per poterli abilitare a vivere  l’esperienza ecclesiale all’interno delle strutture: quelle tradizionali e</a:t>
            </a:r>
            <a:r>
              <a:rPr kumimoji="0" lang="it-IT" sz="2000" b="1" i="0" u="none" strike="noStrike" kern="1200" spc="0" normalizeH="0" noProof="0" dirty="0">
                <a:ln>
                  <a:noFill/>
                </a:ln>
                <a:solidFill>
                  <a:schemeClr val="tx1"/>
                </a:solidFill>
                <a:effectLst/>
                <a:uLnTx/>
                <a:uFillTx/>
                <a:latin typeface="+mn-lt"/>
                <a:ea typeface="+mn-ea"/>
                <a:cs typeface="+mn-cs"/>
              </a:rPr>
              <a:t> quelle nuove.</a:t>
            </a:r>
            <a:endParaRPr kumimoji="0" lang="it-IT" sz="2000" b="0" i="0" u="none" strike="noStrike" kern="1200" cap="all"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961979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81691" y="3297549"/>
            <a:ext cx="10364451" cy="1596177"/>
          </a:xfrm>
        </p:spPr>
        <p:txBody>
          <a:bodyPr/>
          <a:lstStyle/>
          <a:p>
            <a:r>
              <a:rPr lang="it-IT" b="1" dirty="0">
                <a:solidFill>
                  <a:schemeClr val="accent6">
                    <a:lumMod val="50000"/>
                  </a:schemeClr>
                </a:solidFill>
              </a:rPr>
              <a:t>4. Criteri orientativi per la verifica</a:t>
            </a:r>
            <a:endParaRPr lang="it-IT" dirty="0">
              <a:solidFill>
                <a:schemeClr val="accent6">
                  <a:lumMod val="50000"/>
                </a:schemeClr>
              </a:solidFill>
            </a:endParaRPr>
          </a:p>
        </p:txBody>
      </p:sp>
    </p:spTree>
    <p:extLst>
      <p:ext uri="{BB962C8B-B14F-4D97-AF65-F5344CB8AC3E}">
        <p14:creationId xmlns:p14="http://schemas.microsoft.com/office/powerpoint/2010/main" val="1972257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Passare dalla collaborazione alla progettualità</a:t>
            </a:r>
          </a:p>
        </p:txBody>
      </p:sp>
      <p:sp>
        <p:nvSpPr>
          <p:cNvPr id="3" name="Segnaposto contenuto 2"/>
          <p:cNvSpPr>
            <a:spLocks noGrp="1"/>
          </p:cNvSpPr>
          <p:nvPr>
            <p:ph sz="quarter" idx="13"/>
          </p:nvPr>
        </p:nvSpPr>
        <p:spPr/>
        <p:txBody>
          <a:bodyPr>
            <a:normAutofit/>
          </a:bodyPr>
          <a:lstStyle/>
          <a:p>
            <a:r>
              <a:rPr lang="it-IT" sz="2400" cap="none" dirty="0"/>
              <a:t>Questo è il movimento che si desidera attuare e che già è stato attuato circa  nel 55% delle diocesi italiane  e che è desiderato dal 45% delle restanti che hanno dato vita alle unità pastorali (Ricerca COP 2010).</a:t>
            </a:r>
          </a:p>
          <a:p>
            <a:r>
              <a:rPr lang="it-IT" sz="2400" cap="none" dirty="0"/>
              <a:t>La collaborazione si esprime pienamente  non nel fare qualche cosa insieme (passo già importante) nella condivisione - con le risorse che si hanno a disposizione -  il più possibile  di obiettivi che impegnano la convergenza e l’adesione di idee, atteggiamenti da cui nascono scelte concrete.</a:t>
            </a:r>
          </a:p>
        </p:txBody>
      </p:sp>
    </p:spTree>
    <p:extLst>
      <p:ext uri="{BB962C8B-B14F-4D97-AF65-F5344CB8AC3E}">
        <p14:creationId xmlns:p14="http://schemas.microsoft.com/office/powerpoint/2010/main" val="319126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b="1" dirty="0">
                <a:solidFill>
                  <a:srgbClr val="FF0000"/>
                </a:solidFill>
              </a:rPr>
              <a:t/>
            </a:r>
            <a:br>
              <a:rPr lang="it-IT" b="1" dirty="0">
                <a:solidFill>
                  <a:srgbClr val="FF0000"/>
                </a:solidFill>
              </a:rPr>
            </a:br>
            <a:r>
              <a:rPr lang="it-IT" b="1" dirty="0">
                <a:solidFill>
                  <a:srgbClr val="FF0000"/>
                </a:solidFill>
              </a:rPr>
              <a:t>passare dal pluralismo all’ unità</a:t>
            </a:r>
            <a:br>
              <a:rPr lang="it-IT" b="1" dirty="0">
                <a:solidFill>
                  <a:srgbClr val="FF0000"/>
                </a:solidFill>
              </a:rPr>
            </a:br>
            <a:endParaRPr lang="it-IT" b="1" dirty="0">
              <a:solidFill>
                <a:srgbClr val="FF0000"/>
              </a:solidFill>
            </a:endParaRPr>
          </a:p>
        </p:txBody>
      </p:sp>
      <p:sp>
        <p:nvSpPr>
          <p:cNvPr id="3" name="Segnaposto contenuto 2"/>
          <p:cNvSpPr>
            <a:spLocks noGrp="1"/>
          </p:cNvSpPr>
          <p:nvPr>
            <p:ph sz="quarter" idx="13"/>
          </p:nvPr>
        </p:nvSpPr>
        <p:spPr>
          <a:xfrm>
            <a:off x="913774" y="2367092"/>
            <a:ext cx="10363826" cy="3263687"/>
          </a:xfrm>
        </p:spPr>
        <p:txBody>
          <a:bodyPr>
            <a:normAutofit/>
          </a:bodyPr>
          <a:lstStyle/>
          <a:p>
            <a:r>
              <a:rPr lang="it-IT" sz="2800" cap="none" dirty="0"/>
              <a:t>Si sta superando la mancanza del clero COSTRUENDO RESPONSABILITÀ PIÙ AMPIE E COLLABORATIVE ?</a:t>
            </a:r>
          </a:p>
          <a:p>
            <a:r>
              <a:rPr lang="it-IT" sz="2800" cap="none" dirty="0"/>
              <a:t>Si cerca di mettere in campo risorse attraverso ADEGUATI PROCESSI FORMATIVI, non riconducibili a quelli attualmente offerti da persone o strutture</a:t>
            </a:r>
            <a:r>
              <a:rPr lang="it-IT" sz="2400" cap="none" dirty="0"/>
              <a:t>?</a:t>
            </a:r>
          </a:p>
        </p:txBody>
      </p:sp>
    </p:spTree>
    <p:extLst>
      <p:ext uri="{BB962C8B-B14F-4D97-AF65-F5344CB8AC3E}">
        <p14:creationId xmlns:p14="http://schemas.microsoft.com/office/powerpoint/2010/main" val="1563892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929816" y="1244144"/>
            <a:ext cx="10363826" cy="4595182"/>
          </a:xfrm>
        </p:spPr>
        <p:txBody>
          <a:bodyPr>
            <a:noAutofit/>
          </a:bodyPr>
          <a:lstStyle/>
          <a:p>
            <a:r>
              <a:rPr lang="it-IT" sz="2800" cap="none" dirty="0"/>
              <a:t>Si cerca di rendere le up sempre LUOGHI (OSSIA ESPERIENZE) GENERATIVI DELL’ANNUNCIO DEL VANGELO E DI VITA COMUNITARIA? </a:t>
            </a:r>
          </a:p>
          <a:p>
            <a:r>
              <a:rPr lang="it-IT" sz="2800" cap="none" dirty="0"/>
              <a:t>Si PARTE DAL TERRITORIO come luogo teologico per qualificare meglio il servizio pastorale? </a:t>
            </a:r>
            <a:r>
              <a:rPr lang="it-IT" sz="2800" b="1" cap="none" dirty="0">
                <a:solidFill>
                  <a:srgbClr val="FF0000"/>
                </a:solidFill>
              </a:rPr>
              <a:t>Questo sembra essere ancora il punto più debole.</a:t>
            </a:r>
          </a:p>
          <a:p>
            <a:r>
              <a:rPr lang="it-IT" sz="2800" cap="none" dirty="0"/>
              <a:t>Nell’elaborazione del pluralismo SI RICONOSCE  L’AUTORITÀ MINISTERIALE DELLA CHIESA?</a:t>
            </a:r>
          </a:p>
          <a:p>
            <a:endParaRPr lang="it-IT" sz="2800" dirty="0"/>
          </a:p>
        </p:txBody>
      </p:sp>
    </p:spTree>
    <p:extLst>
      <p:ext uri="{BB962C8B-B14F-4D97-AF65-F5344CB8AC3E}">
        <p14:creationId xmlns:p14="http://schemas.microsoft.com/office/powerpoint/2010/main" val="324712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Passare ad un significato nuovo di appartenenza</a:t>
            </a:r>
          </a:p>
        </p:txBody>
      </p:sp>
      <p:sp>
        <p:nvSpPr>
          <p:cNvPr id="3" name="Segnaposto contenuto 2"/>
          <p:cNvSpPr>
            <a:spLocks noGrp="1"/>
          </p:cNvSpPr>
          <p:nvPr>
            <p:ph sz="quarter" idx="13"/>
          </p:nvPr>
        </p:nvSpPr>
        <p:spPr/>
        <p:txBody>
          <a:bodyPr>
            <a:normAutofit/>
          </a:bodyPr>
          <a:lstStyle/>
          <a:p>
            <a:r>
              <a:rPr lang="it-IT" dirty="0"/>
              <a:t>Oggi l’appartenenza non è data dall’abitare in certi confini geografici che costituiscono il territorio di una parrocchia. IL SIGNIFICATO di appartenenza è cambiato nella prospettiva delle nuove CONNOTAZIONI ANTROPOLOGICHE.</a:t>
            </a:r>
          </a:p>
          <a:p>
            <a:r>
              <a:rPr lang="it-IT" dirty="0"/>
              <a:t>IL Nuovo significato di appartenenza e la resultante di tre connotazioni. </a:t>
            </a:r>
            <a:r>
              <a:rPr lang="it-IT" b="1" dirty="0">
                <a:solidFill>
                  <a:srgbClr val="FF0000"/>
                </a:solidFill>
              </a:rPr>
              <a:t>CONDIVISIONE DEI VALORI </a:t>
            </a:r>
            <a:r>
              <a:rPr lang="it-IT" b="1" dirty="0"/>
              <a:t>– </a:t>
            </a:r>
            <a:r>
              <a:rPr lang="it-IT" b="1" dirty="0">
                <a:solidFill>
                  <a:srgbClr val="FF0000"/>
                </a:solidFill>
              </a:rPr>
              <a:t>REALAZIONI</a:t>
            </a:r>
            <a:r>
              <a:rPr lang="it-IT" b="1" dirty="0"/>
              <a:t> - </a:t>
            </a:r>
            <a:r>
              <a:rPr lang="it-IT" b="1" dirty="0">
                <a:solidFill>
                  <a:srgbClr val="FF0000"/>
                </a:solidFill>
              </a:rPr>
              <a:t>RICONOSCIMENTO DA PARTE DELL’ALTRO.</a:t>
            </a:r>
          </a:p>
          <a:p>
            <a:r>
              <a:rPr lang="it-IT" dirty="0"/>
              <a:t>COSTRUIRE LUOGHI CAPACI DISCATENARE PROCESSI DI IDENTIFICAZIONE TRA VITA Vissuta, VALORI COMUNIE E CONDIVISI E Relazioni che riconoscano i soggetti e siano riconosciute dai soggetti.</a:t>
            </a:r>
          </a:p>
          <a:p>
            <a:endParaRPr lang="it-IT" dirty="0"/>
          </a:p>
        </p:txBody>
      </p:sp>
    </p:spTree>
    <p:extLst>
      <p:ext uri="{BB962C8B-B14F-4D97-AF65-F5344CB8AC3E}">
        <p14:creationId xmlns:p14="http://schemas.microsoft.com/office/powerpoint/2010/main" val="589016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42" presetClass="entr" presetSubtype="0" fill="hold" nodeType="click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fade">
                                      <p:cBhvr>
                                        <p:cTn id="16" dur="1000"/>
                                        <p:tgtEl>
                                          <p:spTgt spid="3">
                                            <p:txEl>
                                              <p:pRg st="2" end="2"/>
                                            </p:txEl>
                                          </p:spTgt>
                                        </p:tgtEl>
                                      </p:cBhvr>
                                    </p:animEffect>
                                    <p:anim calcmode="lin" valueType="num">
                                      <p:cBhvr>
                                        <p:cTn id="1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PASSARE AD UNA  Formazione  condivisa</a:t>
            </a:r>
          </a:p>
        </p:txBody>
      </p:sp>
      <p:sp>
        <p:nvSpPr>
          <p:cNvPr id="3" name="Segnaposto contenuto 2"/>
          <p:cNvSpPr>
            <a:spLocks noGrp="1"/>
          </p:cNvSpPr>
          <p:nvPr>
            <p:ph sz="quarter" idx="13"/>
          </p:nvPr>
        </p:nvSpPr>
        <p:spPr/>
        <p:txBody>
          <a:bodyPr/>
          <a:lstStyle/>
          <a:p>
            <a:r>
              <a:rPr lang="it-IT" dirty="0"/>
              <a:t>Non sembra fruttuoso che ogni up si facci la sua formazione.</a:t>
            </a:r>
          </a:p>
          <a:p>
            <a:r>
              <a:rPr lang="it-IT" dirty="0"/>
              <a:t>Occorre interagire fra incaricati diocesani e responsabili d up.</a:t>
            </a:r>
          </a:p>
          <a:p>
            <a:r>
              <a:rPr lang="it-IT" dirty="0"/>
              <a:t>Per venire incontro all’esigenze della up, soprattutto di continuità pedagogica e pastorale, occorre formare </a:t>
            </a:r>
            <a:r>
              <a:rPr lang="it-IT" b="1" dirty="0">
                <a:solidFill>
                  <a:srgbClr val="FF0000"/>
                </a:solidFill>
              </a:rPr>
              <a:t>coordinatori </a:t>
            </a:r>
            <a:r>
              <a:rPr lang="it-IT" dirty="0"/>
              <a:t>di ambiti e di settori, lasciando agli uffici diocesani quella  relativa gli impegnati nell’ambito di competenza (catechisti, liturgisti, ecc..</a:t>
            </a:r>
          </a:p>
          <a:p>
            <a:r>
              <a:rPr lang="it-IT" dirty="0"/>
              <a:t>E’ necessario seguire l’attività di tali figure e non lasciarle sole.</a:t>
            </a:r>
          </a:p>
        </p:txBody>
      </p:sp>
    </p:spTree>
    <p:extLst>
      <p:ext uri="{BB962C8B-B14F-4D97-AF65-F5344CB8AC3E}">
        <p14:creationId xmlns:p14="http://schemas.microsoft.com/office/powerpoint/2010/main" val="1645309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4197" y="3393800"/>
            <a:ext cx="10364451" cy="1596177"/>
          </a:xfrm>
        </p:spPr>
        <p:txBody>
          <a:bodyPr/>
          <a:lstStyle/>
          <a:p>
            <a:r>
              <a:rPr lang="it-IT" b="1" dirty="0">
                <a:solidFill>
                  <a:schemeClr val="accent6">
                    <a:lumMod val="50000"/>
                  </a:schemeClr>
                </a:solidFill>
              </a:rPr>
              <a:t>1. </a:t>
            </a:r>
            <a:r>
              <a:rPr lang="it-IT" b="1" dirty="0" smtClean="0">
                <a:solidFill>
                  <a:schemeClr val="accent6">
                    <a:lumMod val="50000"/>
                  </a:schemeClr>
                </a:solidFill>
              </a:rPr>
              <a:t>IDENTITÀ e </a:t>
            </a:r>
            <a:r>
              <a:rPr lang="it-IT" b="1" dirty="0">
                <a:solidFill>
                  <a:schemeClr val="accent6">
                    <a:lumMod val="50000"/>
                  </a:schemeClr>
                </a:solidFill>
              </a:rPr>
              <a:t>caratteristiche PASTORALI</a:t>
            </a:r>
            <a:br>
              <a:rPr lang="it-IT" b="1" dirty="0">
                <a:solidFill>
                  <a:schemeClr val="accent6">
                    <a:lumMod val="50000"/>
                  </a:schemeClr>
                </a:solidFill>
              </a:rPr>
            </a:br>
            <a:endParaRPr lang="it-IT" b="1" dirty="0">
              <a:solidFill>
                <a:schemeClr val="accent6">
                  <a:lumMod val="50000"/>
                </a:schemeClr>
              </a:solidFill>
            </a:endParaRPr>
          </a:p>
        </p:txBody>
      </p:sp>
    </p:spTree>
    <p:extLst>
      <p:ext uri="{BB962C8B-B14F-4D97-AF65-F5344CB8AC3E}">
        <p14:creationId xmlns:p14="http://schemas.microsoft.com/office/powerpoint/2010/main" val="39918042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Lo stile…</a:t>
            </a:r>
          </a:p>
        </p:txBody>
      </p:sp>
      <p:sp>
        <p:nvSpPr>
          <p:cNvPr id="3" name="Segnaposto contenuto 2"/>
          <p:cNvSpPr>
            <a:spLocks noGrp="1"/>
          </p:cNvSpPr>
          <p:nvPr>
            <p:ph sz="quarter" idx="13"/>
          </p:nvPr>
        </p:nvSpPr>
        <p:spPr>
          <a:xfrm>
            <a:off x="817522" y="2655851"/>
            <a:ext cx="10363826" cy="2541792"/>
          </a:xfrm>
        </p:spPr>
        <p:txBody>
          <a:bodyPr/>
          <a:lstStyle/>
          <a:p>
            <a:pPr algn="ctr"/>
            <a:r>
              <a:rPr lang="it-IT" sz="2400" dirty="0">
                <a:solidFill>
                  <a:srgbClr val="7030A0"/>
                </a:solidFill>
              </a:rPr>
              <a:t>“</a:t>
            </a:r>
            <a:r>
              <a:rPr lang="it-IT" sz="2400" cap="none" dirty="0">
                <a:solidFill>
                  <a:srgbClr val="7030A0"/>
                </a:solidFill>
              </a:rPr>
              <a:t>La mitezza è lo stile della vera condivisione perché è la capacità di essere più forti della propria forza e più liberi della propria libertà. La mitezza è la potenza di Gesù di Nazareth. E’ ciò che mette insieme singolarità e alterità” </a:t>
            </a:r>
            <a:r>
              <a:rPr lang="it-IT" sz="1800" cap="none" dirty="0">
                <a:solidFill>
                  <a:srgbClr val="7030A0"/>
                </a:solidFill>
              </a:rPr>
              <a:t>(</a:t>
            </a:r>
            <a:r>
              <a:rPr lang="it-IT" sz="1800" i="1" cap="none" dirty="0">
                <a:solidFill>
                  <a:srgbClr val="7030A0"/>
                </a:solidFill>
              </a:rPr>
              <a:t>Avvenire,</a:t>
            </a:r>
            <a:r>
              <a:rPr lang="it-IT" sz="1800" cap="none" dirty="0">
                <a:solidFill>
                  <a:srgbClr val="7030A0"/>
                </a:solidFill>
              </a:rPr>
              <a:t> 7 maggio 2017,23.)</a:t>
            </a:r>
          </a:p>
          <a:p>
            <a:pPr marL="0" indent="0" algn="ctr">
              <a:buNone/>
            </a:pPr>
            <a:r>
              <a:rPr lang="it-IT" i="1" cap="none" dirty="0"/>
              <a:t>(A. MATTEO , il Dio mite. Una teologia per il nostro temp</a:t>
            </a:r>
            <a:r>
              <a:rPr lang="it-IT" cap="none" dirty="0"/>
              <a:t>o , Paoline, Milano,  2017).</a:t>
            </a:r>
            <a:endParaRPr lang="it-IT" dirty="0"/>
          </a:p>
        </p:txBody>
      </p:sp>
    </p:spTree>
    <p:extLst>
      <p:ext uri="{BB962C8B-B14F-4D97-AF65-F5344CB8AC3E}">
        <p14:creationId xmlns:p14="http://schemas.microsoft.com/office/powerpoint/2010/main" val="11763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6" presetClass="entr" presetSubtype="16"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Il cambio continuo di sguardo</a:t>
            </a:r>
          </a:p>
        </p:txBody>
      </p:sp>
      <p:sp>
        <p:nvSpPr>
          <p:cNvPr id="3" name="Segnaposto contenuto 2"/>
          <p:cNvSpPr>
            <a:spLocks noGrp="1"/>
          </p:cNvSpPr>
          <p:nvPr>
            <p:ph sz="quarter" idx="13"/>
          </p:nvPr>
        </p:nvSpPr>
        <p:spPr>
          <a:xfrm>
            <a:off x="913774" y="2367092"/>
            <a:ext cx="10363826" cy="3889329"/>
          </a:xfrm>
        </p:spPr>
        <p:txBody>
          <a:bodyPr>
            <a:noAutofit/>
          </a:bodyPr>
          <a:lstStyle/>
          <a:p>
            <a:pPr marL="0" indent="0" algn="ctr">
              <a:buNone/>
            </a:pPr>
            <a:r>
              <a:rPr lang="it-IT" sz="2800" cap="none" dirty="0">
                <a:solidFill>
                  <a:srgbClr val="7030A0"/>
                </a:solidFill>
              </a:rPr>
              <a:t>“La Risurrezione del Signore produce in ogni luogo germi di un </a:t>
            </a:r>
            <a:r>
              <a:rPr lang="it-IT" sz="2800" cap="none">
                <a:solidFill>
                  <a:srgbClr val="7030A0"/>
                </a:solidFill>
              </a:rPr>
              <a:t>mondo nuovo che, </a:t>
            </a:r>
            <a:r>
              <a:rPr lang="it-IT" sz="2800" cap="none" dirty="0">
                <a:solidFill>
                  <a:srgbClr val="7030A0"/>
                </a:solidFill>
              </a:rPr>
              <a:t>anche se vengono tagliati, ritornano a spuntare, perché la Risurrezione del Signore ha già penetrato la trama nascosta di questa storia, perché Gesù non è risuscitato invano” (EG 278).</a:t>
            </a:r>
          </a:p>
          <a:p>
            <a:pPr marL="0" indent="0">
              <a:buNone/>
            </a:pPr>
            <a:r>
              <a:rPr lang="it-IT" sz="2400" cap="none" dirty="0"/>
              <a:t> Ecco la conversione personale o il cambio di mentalità, di sguardo che sta alla base del cuore di ogni comunità che accetti, oggi</a:t>
            </a:r>
            <a:r>
              <a:rPr lang="it-IT" sz="2400" i="1" cap="none" dirty="0"/>
              <a:t>, l’opportunità irripetibile</a:t>
            </a:r>
            <a:r>
              <a:rPr lang="it-IT" sz="2400" cap="none" dirty="0"/>
              <a:t> che gli viene offerta di annunciare il vangelo e di costruire comunità fraterne che assicurino futuro di chiesa anche alle nostre parrocchie</a:t>
            </a:r>
          </a:p>
        </p:txBody>
      </p:sp>
    </p:spTree>
    <p:extLst>
      <p:ext uri="{BB962C8B-B14F-4D97-AF65-F5344CB8AC3E}">
        <p14:creationId xmlns:p14="http://schemas.microsoft.com/office/powerpoint/2010/main" val="2006690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37937" y="1556084"/>
            <a:ext cx="3657600" cy="3673642"/>
          </a:xfrm>
        </p:spPr>
        <p:txBody>
          <a:bodyPr>
            <a:normAutofit fontScale="90000"/>
          </a:bodyPr>
          <a:lstStyle/>
          <a:p>
            <a:r>
              <a:rPr lang="it-IT" sz="4000" i="1" cap="none" dirty="0">
                <a:solidFill>
                  <a:schemeClr val="tx2">
                    <a:lumMod val="50000"/>
                  </a:schemeClr>
                </a:solidFill>
              </a:rPr>
              <a:t>Ritorniamo a Gerusalemme come i due discepoli di </a:t>
            </a:r>
            <a:br>
              <a:rPr lang="it-IT" sz="4000" i="1" cap="none" dirty="0">
                <a:solidFill>
                  <a:schemeClr val="tx2">
                    <a:lumMod val="50000"/>
                  </a:schemeClr>
                </a:solidFill>
              </a:rPr>
            </a:br>
            <a:r>
              <a:rPr lang="it-IT" sz="4000" i="1" cap="none" dirty="0">
                <a:solidFill>
                  <a:schemeClr val="tx2">
                    <a:lumMod val="50000"/>
                  </a:schemeClr>
                </a:solidFill>
              </a:rPr>
              <a:t>Emmaus (Lc 24).</a:t>
            </a:r>
            <a:br>
              <a:rPr lang="it-IT" sz="4000" i="1" cap="none" dirty="0">
                <a:solidFill>
                  <a:schemeClr val="tx2">
                    <a:lumMod val="50000"/>
                  </a:schemeClr>
                </a:solidFill>
              </a:rPr>
            </a:br>
            <a:r>
              <a:rPr lang="it-IT" sz="4000" i="1" cap="none" dirty="0">
                <a:solidFill>
                  <a:schemeClr val="tx2">
                    <a:lumMod val="50000"/>
                  </a:schemeClr>
                </a:solidFill>
              </a:rPr>
              <a:t>Il Signore Risorto cammina con noi.</a:t>
            </a:r>
            <a:br>
              <a:rPr lang="it-IT" sz="4000" i="1" cap="none" dirty="0">
                <a:solidFill>
                  <a:schemeClr val="tx2">
                    <a:lumMod val="50000"/>
                  </a:schemeClr>
                </a:solidFill>
              </a:rPr>
            </a:br>
            <a:r>
              <a:rPr lang="it-IT" sz="4000" i="1" cap="none" dirty="0">
                <a:solidFill>
                  <a:schemeClr val="tx2">
                    <a:lumMod val="50000"/>
                  </a:schemeClr>
                </a:solidFill>
              </a:rPr>
              <a:t>  Il suo Spirito opera nella storia </a:t>
            </a:r>
            <a:br>
              <a:rPr lang="it-IT" sz="4000" i="1" cap="none" dirty="0">
                <a:solidFill>
                  <a:schemeClr val="tx2">
                    <a:lumMod val="50000"/>
                  </a:schemeClr>
                </a:solidFill>
              </a:rPr>
            </a:br>
            <a:r>
              <a:rPr lang="it-IT" sz="4000" i="1" cap="none" dirty="0">
                <a:solidFill>
                  <a:schemeClr val="tx2">
                    <a:lumMod val="50000"/>
                  </a:schemeClr>
                </a:solidFill>
              </a:rPr>
              <a:t>anche oggi </a:t>
            </a:r>
          </a:p>
        </p:txBody>
      </p:sp>
      <p:pic>
        <p:nvPicPr>
          <p:cNvPr id="2050" name="Picture 2" descr="I discepoli di Emmaus: icona di un itinerario vocaziona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95537" y="-36095"/>
            <a:ext cx="779646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5311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left)">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quarter" idx="13"/>
          </p:nvPr>
        </p:nvSpPr>
        <p:spPr>
          <a:xfrm>
            <a:off x="4604084" y="4010526"/>
            <a:ext cx="6673516" cy="1780673"/>
          </a:xfrm>
        </p:spPr>
        <p:txBody>
          <a:bodyPr>
            <a:normAutofit/>
          </a:bodyPr>
          <a:lstStyle/>
          <a:p>
            <a:pPr marL="0" indent="0">
              <a:buNone/>
            </a:pPr>
            <a:r>
              <a:rPr lang="it-IT" sz="6000" dirty="0">
                <a:solidFill>
                  <a:srgbClr val="FF0000"/>
                </a:solidFill>
              </a:rPr>
              <a:t>            </a:t>
            </a:r>
            <a:r>
              <a:rPr lang="it-IT" sz="4000" b="1" dirty="0">
                <a:solidFill>
                  <a:srgbClr val="FF0000"/>
                </a:solidFill>
              </a:rPr>
              <a:t>grazie</a:t>
            </a:r>
          </a:p>
        </p:txBody>
      </p:sp>
    </p:spTree>
    <p:extLst>
      <p:ext uri="{BB962C8B-B14F-4D97-AF65-F5344CB8AC3E}">
        <p14:creationId xmlns:p14="http://schemas.microsoft.com/office/powerpoint/2010/main" val="2849884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egnaposto data 2"/>
          <p:cNvSpPr>
            <a:spLocks noGrp="1"/>
          </p:cNvSpPr>
          <p:nvPr>
            <p:ph type="dt" sz="half" idx="10"/>
          </p:nvPr>
        </p:nvSpPr>
        <p:spPr/>
        <p:txBody>
          <a:bodyPr/>
          <a:lstStyle/>
          <a:p>
            <a:fld id="{6701D431-2B33-4D7A-B628-2CA9803F3DB6}" type="datetime1">
              <a:rPr lang="it-IT"/>
              <a:pPr/>
              <a:t>23/05/2017</a:t>
            </a:fld>
            <a:endParaRPr lang="it-IT"/>
          </a:p>
        </p:txBody>
      </p:sp>
      <p:sp>
        <p:nvSpPr>
          <p:cNvPr id="16" name="Segnaposto numero diapositiva 4"/>
          <p:cNvSpPr>
            <a:spLocks noGrp="1"/>
          </p:cNvSpPr>
          <p:nvPr>
            <p:ph type="sldNum" sz="quarter" idx="12"/>
          </p:nvPr>
        </p:nvSpPr>
        <p:spPr/>
        <p:txBody>
          <a:bodyPr/>
          <a:lstStyle/>
          <a:p>
            <a:fld id="{2D5A6535-1E66-4A1B-A644-409AAFEFB4A9}" type="slidenum">
              <a:rPr lang="it-IT"/>
              <a:pPr/>
              <a:t>4</a:t>
            </a:fld>
            <a:endParaRPr lang="it-IT"/>
          </a:p>
        </p:txBody>
      </p:sp>
      <p:pic>
        <p:nvPicPr>
          <p:cNvPr id="164868" name="Picture 4" descr="j0326976[1]"/>
          <p:cNvPicPr>
            <a:picLocks noChangeAspect="1" noChangeArrowheads="1"/>
          </p:cNvPicPr>
          <p:nvPr/>
        </p:nvPicPr>
        <p:blipFill>
          <a:blip r:embed="rId3" cstate="print"/>
          <a:srcRect/>
          <a:stretch>
            <a:fillRect/>
          </a:stretch>
        </p:blipFill>
        <p:spPr bwMode="auto">
          <a:xfrm>
            <a:off x="3071664" y="1556792"/>
            <a:ext cx="5689600" cy="3455988"/>
          </a:xfrm>
          <a:prstGeom prst="rect">
            <a:avLst/>
          </a:prstGeom>
          <a:noFill/>
          <a:effectLst>
            <a:glow rad="139700">
              <a:schemeClr val="accent4">
                <a:satMod val="175000"/>
                <a:alpha val="40000"/>
              </a:schemeClr>
            </a:glow>
          </a:effectLst>
        </p:spPr>
      </p:pic>
      <p:pic>
        <p:nvPicPr>
          <p:cNvPr id="164892" name="Picture 28" descr="j0285818[1]"/>
          <p:cNvPicPr>
            <a:picLocks noChangeAspect="1" noChangeArrowheads="1"/>
          </p:cNvPicPr>
          <p:nvPr/>
        </p:nvPicPr>
        <p:blipFill>
          <a:blip r:embed="rId4" cstate="print"/>
          <a:srcRect/>
          <a:stretch>
            <a:fillRect/>
          </a:stretch>
        </p:blipFill>
        <p:spPr bwMode="auto">
          <a:xfrm>
            <a:off x="5880101" y="981076"/>
            <a:ext cx="1008063" cy="1292225"/>
          </a:xfrm>
          <a:prstGeom prst="rect">
            <a:avLst/>
          </a:prstGeom>
          <a:noFill/>
        </p:spPr>
      </p:pic>
      <p:pic>
        <p:nvPicPr>
          <p:cNvPr id="164893" name="Picture 29" descr="j0183442[1]"/>
          <p:cNvPicPr>
            <a:picLocks noChangeAspect="1" noChangeArrowheads="1"/>
          </p:cNvPicPr>
          <p:nvPr/>
        </p:nvPicPr>
        <p:blipFill>
          <a:blip r:embed="rId5" cstate="print"/>
          <a:srcRect/>
          <a:stretch>
            <a:fillRect/>
          </a:stretch>
        </p:blipFill>
        <p:spPr bwMode="auto">
          <a:xfrm>
            <a:off x="3719513" y="2420939"/>
            <a:ext cx="952500" cy="1063625"/>
          </a:xfrm>
          <a:prstGeom prst="rect">
            <a:avLst/>
          </a:prstGeom>
          <a:noFill/>
        </p:spPr>
      </p:pic>
      <p:pic>
        <p:nvPicPr>
          <p:cNvPr id="164894" name="Picture 30" descr="j0391320[1]"/>
          <p:cNvPicPr>
            <a:picLocks noChangeAspect="1" noChangeArrowheads="1"/>
          </p:cNvPicPr>
          <p:nvPr/>
        </p:nvPicPr>
        <p:blipFill>
          <a:blip r:embed="rId6" cstate="print"/>
          <a:srcRect/>
          <a:stretch>
            <a:fillRect/>
          </a:stretch>
        </p:blipFill>
        <p:spPr bwMode="auto">
          <a:xfrm>
            <a:off x="5159376" y="4076700"/>
            <a:ext cx="1223963" cy="1295400"/>
          </a:xfrm>
          <a:prstGeom prst="rect">
            <a:avLst/>
          </a:prstGeom>
          <a:noFill/>
        </p:spPr>
      </p:pic>
      <p:pic>
        <p:nvPicPr>
          <p:cNvPr id="164897" name="Picture 33" descr="j0391062[1]"/>
          <p:cNvPicPr>
            <a:picLocks noChangeAspect="1" noChangeArrowheads="1"/>
          </p:cNvPicPr>
          <p:nvPr/>
        </p:nvPicPr>
        <p:blipFill>
          <a:blip r:embed="rId7" cstate="print"/>
          <a:srcRect/>
          <a:stretch>
            <a:fillRect/>
          </a:stretch>
        </p:blipFill>
        <p:spPr bwMode="auto">
          <a:xfrm>
            <a:off x="7248525" y="3068639"/>
            <a:ext cx="1295400" cy="941387"/>
          </a:xfrm>
          <a:prstGeom prst="rect">
            <a:avLst/>
          </a:prstGeom>
          <a:noFill/>
        </p:spPr>
      </p:pic>
      <p:sp>
        <p:nvSpPr>
          <p:cNvPr id="164898" name="AutoShape 34"/>
          <p:cNvSpPr>
            <a:spLocks noChangeArrowheads="1"/>
          </p:cNvSpPr>
          <p:nvPr/>
        </p:nvSpPr>
        <p:spPr bwMode="auto">
          <a:xfrm rot="13233121">
            <a:off x="4367213" y="3789364"/>
            <a:ext cx="1008062" cy="485775"/>
          </a:xfrm>
          <a:prstGeom prst="rightArrow">
            <a:avLst>
              <a:gd name="adj1" fmla="val 50000"/>
              <a:gd name="adj2" fmla="val 51879"/>
            </a:avLst>
          </a:prstGeom>
          <a:solidFill>
            <a:schemeClr val="tx2"/>
          </a:solidFill>
          <a:ln w="9525">
            <a:solidFill>
              <a:schemeClr val="tx1"/>
            </a:solidFill>
            <a:miter lim="800000"/>
            <a:headEnd/>
            <a:tailEnd/>
          </a:ln>
          <a:effectLst/>
        </p:spPr>
        <p:txBody>
          <a:bodyPr wrap="none" anchor="ctr"/>
          <a:lstStyle/>
          <a:p>
            <a:endParaRPr lang="it-IT"/>
          </a:p>
        </p:txBody>
      </p:sp>
      <p:sp>
        <p:nvSpPr>
          <p:cNvPr id="164900" name="AutoShape 36"/>
          <p:cNvSpPr>
            <a:spLocks noChangeArrowheads="1"/>
          </p:cNvSpPr>
          <p:nvPr/>
        </p:nvSpPr>
        <p:spPr bwMode="auto">
          <a:xfrm rot="-2143686">
            <a:off x="4656138" y="1700214"/>
            <a:ext cx="1008062" cy="485775"/>
          </a:xfrm>
          <a:prstGeom prst="rightArrow">
            <a:avLst>
              <a:gd name="adj1" fmla="val 50000"/>
              <a:gd name="adj2" fmla="val 51879"/>
            </a:avLst>
          </a:prstGeom>
          <a:solidFill>
            <a:schemeClr val="tx2"/>
          </a:solidFill>
          <a:ln w="9525">
            <a:solidFill>
              <a:schemeClr val="tx1"/>
            </a:solidFill>
            <a:miter lim="800000"/>
            <a:headEnd/>
            <a:tailEnd/>
          </a:ln>
          <a:effectLst/>
        </p:spPr>
        <p:txBody>
          <a:bodyPr wrap="none" anchor="ctr"/>
          <a:lstStyle/>
          <a:p>
            <a:endParaRPr lang="it-IT"/>
          </a:p>
        </p:txBody>
      </p:sp>
      <p:sp>
        <p:nvSpPr>
          <p:cNvPr id="164901" name="AutoShape 37"/>
          <p:cNvSpPr>
            <a:spLocks noChangeArrowheads="1"/>
          </p:cNvSpPr>
          <p:nvPr/>
        </p:nvSpPr>
        <p:spPr bwMode="auto">
          <a:xfrm rot="8352538">
            <a:off x="6527801" y="4365626"/>
            <a:ext cx="1008063" cy="485775"/>
          </a:xfrm>
          <a:prstGeom prst="rightArrow">
            <a:avLst>
              <a:gd name="adj1" fmla="val 50000"/>
              <a:gd name="adj2" fmla="val 51879"/>
            </a:avLst>
          </a:prstGeom>
          <a:solidFill>
            <a:schemeClr val="tx2"/>
          </a:solidFill>
          <a:ln w="9525">
            <a:solidFill>
              <a:schemeClr val="tx1"/>
            </a:solidFill>
            <a:miter lim="800000"/>
            <a:headEnd/>
            <a:tailEnd/>
          </a:ln>
          <a:effectLst/>
        </p:spPr>
        <p:txBody>
          <a:bodyPr wrap="none" anchor="ctr"/>
          <a:lstStyle/>
          <a:p>
            <a:endParaRPr lang="it-IT"/>
          </a:p>
        </p:txBody>
      </p:sp>
      <p:sp>
        <p:nvSpPr>
          <p:cNvPr id="164902" name="AutoShape 38"/>
          <p:cNvSpPr>
            <a:spLocks noChangeArrowheads="1"/>
          </p:cNvSpPr>
          <p:nvPr/>
        </p:nvSpPr>
        <p:spPr bwMode="auto">
          <a:xfrm rot="1960766">
            <a:off x="6743701" y="2060576"/>
            <a:ext cx="1008063" cy="485775"/>
          </a:xfrm>
          <a:prstGeom prst="rightArrow">
            <a:avLst>
              <a:gd name="adj1" fmla="val 50000"/>
              <a:gd name="adj2" fmla="val 51879"/>
            </a:avLst>
          </a:prstGeom>
          <a:solidFill>
            <a:schemeClr val="tx2"/>
          </a:solidFill>
          <a:ln w="9525">
            <a:solidFill>
              <a:schemeClr val="tx1"/>
            </a:solidFill>
            <a:miter lim="800000"/>
            <a:headEnd/>
            <a:tailEnd/>
          </a:ln>
          <a:effectLst/>
        </p:spPr>
        <p:txBody>
          <a:bodyPr wrap="none" anchor="ctr"/>
          <a:lstStyle/>
          <a:p>
            <a:pPr algn="ctr"/>
            <a:endParaRPr lang="it-IT">
              <a:solidFill>
                <a:srgbClr val="D10B27"/>
              </a:solidFill>
            </a:endParaRPr>
          </a:p>
        </p:txBody>
      </p:sp>
      <p:sp>
        <p:nvSpPr>
          <p:cNvPr id="164903" name="Rectangle 39"/>
          <p:cNvSpPr>
            <a:spLocks noChangeArrowheads="1"/>
          </p:cNvSpPr>
          <p:nvPr/>
        </p:nvSpPr>
        <p:spPr bwMode="auto">
          <a:xfrm>
            <a:off x="1919536" y="404664"/>
            <a:ext cx="8424936" cy="681038"/>
          </a:xfrm>
          <a:prstGeom prst="rect">
            <a:avLst/>
          </a:prstGeom>
          <a:noFill/>
          <a:ln w="9525">
            <a:noFill/>
            <a:miter lim="800000"/>
            <a:headEnd/>
            <a:tailEnd/>
          </a:ln>
        </p:spPr>
        <p:txBody>
          <a:bodyPr/>
          <a:lstStyle/>
          <a:p>
            <a:pPr marL="342900" indent="-342900" algn="ctr">
              <a:spcBef>
                <a:spcPct val="20000"/>
              </a:spcBef>
            </a:pPr>
            <a:r>
              <a:rPr lang="it-IT" sz="4000" b="1" dirty="0">
                <a:solidFill>
                  <a:srgbClr val="FF0000"/>
                </a:solidFill>
                <a:latin typeface="+mj-lt"/>
              </a:rPr>
              <a:t>LE UNITÀ PASTORALI</a:t>
            </a:r>
            <a:endParaRPr lang="it-IT" sz="4000" b="1" dirty="0">
              <a:solidFill>
                <a:srgbClr val="FF0000"/>
              </a:solidFill>
              <a:latin typeface="Tw Cen MT" panose="020B0602020104020603" pitchFamily="34" charset="0"/>
            </a:endParaRPr>
          </a:p>
        </p:txBody>
      </p:sp>
      <p:sp>
        <p:nvSpPr>
          <p:cNvPr id="164904" name="Text Box 40"/>
          <p:cNvSpPr txBox="1">
            <a:spLocks noChangeArrowheads="1"/>
          </p:cNvSpPr>
          <p:nvPr/>
        </p:nvSpPr>
        <p:spPr bwMode="auto">
          <a:xfrm>
            <a:off x="2423593" y="5300663"/>
            <a:ext cx="7706247" cy="641350"/>
          </a:xfrm>
          <a:prstGeom prst="rect">
            <a:avLst/>
          </a:prstGeom>
          <a:noFill/>
          <a:ln w="9525">
            <a:noFill/>
            <a:miter lim="800000"/>
            <a:headEnd/>
            <a:tailEnd/>
          </a:ln>
          <a:effectLst/>
        </p:spPr>
        <p:txBody>
          <a:bodyPr wrap="square">
            <a:spAutoFit/>
          </a:bodyPr>
          <a:lstStyle/>
          <a:p>
            <a:pPr algn="ctr">
              <a:spcBef>
                <a:spcPct val="50000"/>
              </a:spcBef>
            </a:pPr>
            <a:r>
              <a:rPr lang="it-IT" b="1" dirty="0">
                <a:solidFill>
                  <a:schemeClr val="accent6">
                    <a:lumMod val="50000"/>
                  </a:schemeClr>
                </a:solidFill>
                <a:latin typeface="Arial" charset="0"/>
              </a:rPr>
              <a:t>Più parrocchie vicine  di un territorio omogeneo con un progetto comune per evangelizzare  il territorio. </a:t>
            </a:r>
          </a:p>
        </p:txBody>
      </p:sp>
      <p:pic>
        <p:nvPicPr>
          <p:cNvPr id="164905" name="Picture 41"/>
          <p:cNvPicPr>
            <a:picLocks noChangeAspect="1" noChangeArrowheads="1"/>
          </p:cNvPicPr>
          <p:nvPr/>
        </p:nvPicPr>
        <p:blipFill>
          <a:blip r:embed="rId8" cstate="print"/>
          <a:srcRect/>
          <a:stretch>
            <a:fillRect/>
          </a:stretch>
        </p:blipFill>
        <p:spPr bwMode="auto">
          <a:xfrm>
            <a:off x="5448300" y="2852739"/>
            <a:ext cx="647700" cy="719137"/>
          </a:xfrm>
          <a:prstGeom prst="rect">
            <a:avLst/>
          </a:prstGeom>
          <a:noFill/>
          <a:ln w="9525">
            <a:noFill/>
            <a:miter lim="800000"/>
            <a:headEnd/>
            <a:tailEnd/>
          </a:ln>
          <a:effectLst/>
        </p:spPr>
      </p:pic>
    </p:spTree>
    <p:extLst>
      <p:ext uri="{BB962C8B-B14F-4D97-AF65-F5344CB8AC3E}">
        <p14:creationId xmlns:p14="http://schemas.microsoft.com/office/powerpoint/2010/main" val="2754988094"/>
      </p:ext>
    </p:extLst>
  </p:cSld>
  <p:clrMapOvr>
    <a:masterClrMapping/>
  </p:clrMapOvr>
  <p:transition advClick="0" advTm="15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64868"/>
                                        </p:tgtEl>
                                        <p:attrNameLst>
                                          <p:attrName>style.visibility</p:attrName>
                                        </p:attrNameLst>
                                      </p:cBhvr>
                                      <p:to>
                                        <p:strVal val="visible"/>
                                      </p:to>
                                    </p:set>
                                    <p:animEffect transition="in" filter="fade">
                                      <p:cBhvr>
                                        <p:cTn id="7" dur="2000"/>
                                        <p:tgtEl>
                                          <p:spTgt spid="164868"/>
                                        </p:tgtEl>
                                      </p:cBhvr>
                                    </p:animEffect>
                                  </p:childTnLst>
                                </p:cTn>
                              </p:par>
                            </p:childTnLst>
                          </p:cTn>
                        </p:par>
                        <p:par>
                          <p:cTn id="8" fill="hold">
                            <p:stCondLst>
                              <p:cond delay="2000"/>
                            </p:stCondLst>
                            <p:childTnLst>
                              <p:par>
                                <p:cTn id="9" presetID="22" presetClass="entr" presetSubtype="1" fill="hold" nodeType="afterEffect">
                                  <p:stCondLst>
                                    <p:cond delay="0"/>
                                  </p:stCondLst>
                                  <p:childTnLst>
                                    <p:set>
                                      <p:cBhvr>
                                        <p:cTn id="10" dur="1" fill="hold">
                                          <p:stCondLst>
                                            <p:cond delay="0"/>
                                          </p:stCondLst>
                                        </p:cTn>
                                        <p:tgtEl>
                                          <p:spTgt spid="164892"/>
                                        </p:tgtEl>
                                        <p:attrNameLst>
                                          <p:attrName>style.visibility</p:attrName>
                                        </p:attrNameLst>
                                      </p:cBhvr>
                                      <p:to>
                                        <p:strVal val="visible"/>
                                      </p:to>
                                    </p:set>
                                    <p:animEffect transition="in" filter="wipe(up)">
                                      <p:cBhvr>
                                        <p:cTn id="11" dur="1000"/>
                                        <p:tgtEl>
                                          <p:spTgt spid="164892"/>
                                        </p:tgtEl>
                                      </p:cBhvr>
                                    </p:animEffect>
                                  </p:childTnLst>
                                </p:cTn>
                              </p:par>
                            </p:childTnLst>
                          </p:cTn>
                        </p:par>
                        <p:par>
                          <p:cTn id="12" fill="hold">
                            <p:stCondLst>
                              <p:cond delay="3000"/>
                            </p:stCondLst>
                            <p:childTnLst>
                              <p:par>
                                <p:cTn id="13" presetID="22" presetClass="entr" presetSubtype="4" fill="hold" nodeType="afterEffect">
                                  <p:stCondLst>
                                    <p:cond delay="0"/>
                                  </p:stCondLst>
                                  <p:childTnLst>
                                    <p:set>
                                      <p:cBhvr>
                                        <p:cTn id="14" dur="1" fill="hold">
                                          <p:stCondLst>
                                            <p:cond delay="0"/>
                                          </p:stCondLst>
                                        </p:cTn>
                                        <p:tgtEl>
                                          <p:spTgt spid="164893"/>
                                        </p:tgtEl>
                                        <p:attrNameLst>
                                          <p:attrName>style.visibility</p:attrName>
                                        </p:attrNameLst>
                                      </p:cBhvr>
                                      <p:to>
                                        <p:strVal val="visible"/>
                                      </p:to>
                                    </p:set>
                                    <p:animEffect transition="in" filter="wipe(down)">
                                      <p:cBhvr>
                                        <p:cTn id="15" dur="500"/>
                                        <p:tgtEl>
                                          <p:spTgt spid="164893"/>
                                        </p:tgtEl>
                                      </p:cBhvr>
                                    </p:animEffect>
                                  </p:childTnLst>
                                </p:cTn>
                              </p:par>
                            </p:childTnLst>
                          </p:cTn>
                        </p:par>
                        <p:par>
                          <p:cTn id="16" fill="hold">
                            <p:stCondLst>
                              <p:cond delay="3500"/>
                            </p:stCondLst>
                            <p:childTnLst>
                              <p:par>
                                <p:cTn id="17" presetID="10" presetClass="entr" presetSubtype="0" fill="hold" nodeType="afterEffect">
                                  <p:stCondLst>
                                    <p:cond delay="0"/>
                                  </p:stCondLst>
                                  <p:childTnLst>
                                    <p:set>
                                      <p:cBhvr>
                                        <p:cTn id="18" dur="1" fill="hold">
                                          <p:stCondLst>
                                            <p:cond delay="0"/>
                                          </p:stCondLst>
                                        </p:cTn>
                                        <p:tgtEl>
                                          <p:spTgt spid="164897"/>
                                        </p:tgtEl>
                                        <p:attrNameLst>
                                          <p:attrName>style.visibility</p:attrName>
                                        </p:attrNameLst>
                                      </p:cBhvr>
                                      <p:to>
                                        <p:strVal val="visible"/>
                                      </p:to>
                                    </p:set>
                                    <p:animEffect transition="in" filter="fade">
                                      <p:cBhvr>
                                        <p:cTn id="19" dur="2000"/>
                                        <p:tgtEl>
                                          <p:spTgt spid="164897"/>
                                        </p:tgtEl>
                                      </p:cBhvr>
                                    </p:animEffect>
                                  </p:childTnLst>
                                </p:cTn>
                              </p:par>
                            </p:childTnLst>
                          </p:cTn>
                        </p:par>
                        <p:par>
                          <p:cTn id="20" fill="hold">
                            <p:stCondLst>
                              <p:cond delay="5500"/>
                            </p:stCondLst>
                            <p:childTnLst>
                              <p:par>
                                <p:cTn id="21" presetID="10" presetClass="entr" presetSubtype="0" fill="hold" nodeType="afterEffect">
                                  <p:stCondLst>
                                    <p:cond delay="0"/>
                                  </p:stCondLst>
                                  <p:childTnLst>
                                    <p:set>
                                      <p:cBhvr>
                                        <p:cTn id="22" dur="1" fill="hold">
                                          <p:stCondLst>
                                            <p:cond delay="0"/>
                                          </p:stCondLst>
                                        </p:cTn>
                                        <p:tgtEl>
                                          <p:spTgt spid="164894"/>
                                        </p:tgtEl>
                                        <p:attrNameLst>
                                          <p:attrName>style.visibility</p:attrName>
                                        </p:attrNameLst>
                                      </p:cBhvr>
                                      <p:to>
                                        <p:strVal val="visible"/>
                                      </p:to>
                                    </p:set>
                                    <p:animEffect transition="in" filter="fade">
                                      <p:cBhvr>
                                        <p:cTn id="23" dur="2000"/>
                                        <p:tgtEl>
                                          <p:spTgt spid="164894"/>
                                        </p:tgtEl>
                                      </p:cBhvr>
                                    </p:animEffect>
                                  </p:childTnLst>
                                </p:cTn>
                              </p:par>
                            </p:childTnLst>
                          </p:cTn>
                        </p:par>
                        <p:par>
                          <p:cTn id="24" fill="hold">
                            <p:stCondLst>
                              <p:cond delay="7500"/>
                            </p:stCondLst>
                            <p:childTnLst>
                              <p:par>
                                <p:cTn id="25" presetID="10" presetClass="entr" presetSubtype="0" fill="hold" grpId="0" nodeType="afterEffect">
                                  <p:stCondLst>
                                    <p:cond delay="0"/>
                                  </p:stCondLst>
                                  <p:childTnLst>
                                    <p:set>
                                      <p:cBhvr>
                                        <p:cTn id="26" dur="1" fill="hold">
                                          <p:stCondLst>
                                            <p:cond delay="0"/>
                                          </p:stCondLst>
                                        </p:cTn>
                                        <p:tgtEl>
                                          <p:spTgt spid="164900"/>
                                        </p:tgtEl>
                                        <p:attrNameLst>
                                          <p:attrName>style.visibility</p:attrName>
                                        </p:attrNameLst>
                                      </p:cBhvr>
                                      <p:to>
                                        <p:strVal val="visible"/>
                                      </p:to>
                                    </p:set>
                                    <p:animEffect transition="in" filter="fade">
                                      <p:cBhvr>
                                        <p:cTn id="27" dur="2000"/>
                                        <p:tgtEl>
                                          <p:spTgt spid="164900"/>
                                        </p:tgtEl>
                                      </p:cBhvr>
                                    </p:animEffect>
                                  </p:childTnLst>
                                </p:cTn>
                              </p:par>
                            </p:childTnLst>
                          </p:cTn>
                        </p:par>
                        <p:par>
                          <p:cTn id="28" fill="hold">
                            <p:stCondLst>
                              <p:cond delay="9500"/>
                            </p:stCondLst>
                            <p:childTnLst>
                              <p:par>
                                <p:cTn id="29" presetID="10" presetClass="entr" presetSubtype="0" fill="hold" grpId="0" nodeType="afterEffect">
                                  <p:stCondLst>
                                    <p:cond delay="0"/>
                                  </p:stCondLst>
                                  <p:childTnLst>
                                    <p:set>
                                      <p:cBhvr>
                                        <p:cTn id="30" dur="1" fill="hold">
                                          <p:stCondLst>
                                            <p:cond delay="0"/>
                                          </p:stCondLst>
                                        </p:cTn>
                                        <p:tgtEl>
                                          <p:spTgt spid="164902"/>
                                        </p:tgtEl>
                                        <p:attrNameLst>
                                          <p:attrName>style.visibility</p:attrName>
                                        </p:attrNameLst>
                                      </p:cBhvr>
                                      <p:to>
                                        <p:strVal val="visible"/>
                                      </p:to>
                                    </p:set>
                                    <p:animEffect transition="in" filter="fade">
                                      <p:cBhvr>
                                        <p:cTn id="31" dur="2000"/>
                                        <p:tgtEl>
                                          <p:spTgt spid="164902"/>
                                        </p:tgtEl>
                                      </p:cBhvr>
                                    </p:animEffect>
                                  </p:childTnLst>
                                </p:cTn>
                              </p:par>
                            </p:childTnLst>
                          </p:cTn>
                        </p:par>
                        <p:par>
                          <p:cTn id="32" fill="hold">
                            <p:stCondLst>
                              <p:cond delay="11500"/>
                            </p:stCondLst>
                            <p:childTnLst>
                              <p:par>
                                <p:cTn id="33" presetID="10" presetClass="entr" presetSubtype="0" fill="hold" grpId="0" nodeType="afterEffect">
                                  <p:stCondLst>
                                    <p:cond delay="0"/>
                                  </p:stCondLst>
                                  <p:childTnLst>
                                    <p:set>
                                      <p:cBhvr>
                                        <p:cTn id="34" dur="1" fill="hold">
                                          <p:stCondLst>
                                            <p:cond delay="0"/>
                                          </p:stCondLst>
                                        </p:cTn>
                                        <p:tgtEl>
                                          <p:spTgt spid="164901"/>
                                        </p:tgtEl>
                                        <p:attrNameLst>
                                          <p:attrName>style.visibility</p:attrName>
                                        </p:attrNameLst>
                                      </p:cBhvr>
                                      <p:to>
                                        <p:strVal val="visible"/>
                                      </p:to>
                                    </p:set>
                                    <p:animEffect transition="in" filter="fade">
                                      <p:cBhvr>
                                        <p:cTn id="35" dur="2000"/>
                                        <p:tgtEl>
                                          <p:spTgt spid="164901"/>
                                        </p:tgtEl>
                                      </p:cBhvr>
                                    </p:animEffect>
                                  </p:childTnLst>
                                </p:cTn>
                              </p:par>
                            </p:childTnLst>
                          </p:cTn>
                        </p:par>
                        <p:par>
                          <p:cTn id="36" fill="hold">
                            <p:stCondLst>
                              <p:cond delay="13500"/>
                            </p:stCondLst>
                            <p:childTnLst>
                              <p:par>
                                <p:cTn id="37" presetID="10" presetClass="entr" presetSubtype="0" fill="hold" grpId="0" nodeType="afterEffect">
                                  <p:stCondLst>
                                    <p:cond delay="0"/>
                                  </p:stCondLst>
                                  <p:childTnLst>
                                    <p:set>
                                      <p:cBhvr>
                                        <p:cTn id="38" dur="1" fill="hold">
                                          <p:stCondLst>
                                            <p:cond delay="0"/>
                                          </p:stCondLst>
                                        </p:cTn>
                                        <p:tgtEl>
                                          <p:spTgt spid="164898"/>
                                        </p:tgtEl>
                                        <p:attrNameLst>
                                          <p:attrName>style.visibility</p:attrName>
                                        </p:attrNameLst>
                                      </p:cBhvr>
                                      <p:to>
                                        <p:strVal val="visible"/>
                                      </p:to>
                                    </p:set>
                                    <p:animEffect transition="in" filter="fade">
                                      <p:cBhvr>
                                        <p:cTn id="39" dur="2000"/>
                                        <p:tgtEl>
                                          <p:spTgt spid="164898"/>
                                        </p:tgtEl>
                                      </p:cBhvr>
                                    </p:animEffect>
                                  </p:childTnLst>
                                </p:cTn>
                              </p:par>
                            </p:childTnLst>
                          </p:cTn>
                        </p:par>
                        <p:par>
                          <p:cTn id="40" fill="hold">
                            <p:stCondLst>
                              <p:cond delay="15500"/>
                            </p:stCondLst>
                            <p:childTnLst>
                              <p:par>
                                <p:cTn id="41" presetID="13" presetClass="entr" presetSubtype="16" fill="hold" nodeType="afterEffect">
                                  <p:stCondLst>
                                    <p:cond delay="0"/>
                                  </p:stCondLst>
                                  <p:childTnLst>
                                    <p:set>
                                      <p:cBhvr>
                                        <p:cTn id="42" dur="1" fill="hold">
                                          <p:stCondLst>
                                            <p:cond delay="0"/>
                                          </p:stCondLst>
                                        </p:cTn>
                                        <p:tgtEl>
                                          <p:spTgt spid="164905"/>
                                        </p:tgtEl>
                                        <p:attrNameLst>
                                          <p:attrName>style.visibility</p:attrName>
                                        </p:attrNameLst>
                                      </p:cBhvr>
                                      <p:to>
                                        <p:strVal val="visible"/>
                                      </p:to>
                                    </p:set>
                                    <p:animEffect transition="in" filter="plus(in)">
                                      <p:cBhvr>
                                        <p:cTn id="43" dur="2000"/>
                                        <p:tgtEl>
                                          <p:spTgt spid="164905"/>
                                        </p:tgtEl>
                                      </p:cBhvr>
                                    </p:animEffect>
                                  </p:childTnLst>
                                </p:cTn>
                              </p:par>
                            </p:childTnLst>
                          </p:cTn>
                        </p:par>
                        <p:par>
                          <p:cTn id="44" fill="hold">
                            <p:stCondLst>
                              <p:cond delay="17500"/>
                            </p:stCondLst>
                            <p:childTnLst>
                              <p:par>
                                <p:cTn id="45" presetID="8" presetClass="entr" presetSubtype="16" fill="hold" grpId="0" nodeType="afterEffect">
                                  <p:stCondLst>
                                    <p:cond delay="0"/>
                                  </p:stCondLst>
                                  <p:childTnLst>
                                    <p:set>
                                      <p:cBhvr>
                                        <p:cTn id="46" dur="1" fill="hold">
                                          <p:stCondLst>
                                            <p:cond delay="0"/>
                                          </p:stCondLst>
                                        </p:cTn>
                                        <p:tgtEl>
                                          <p:spTgt spid="164904"/>
                                        </p:tgtEl>
                                        <p:attrNameLst>
                                          <p:attrName>style.visibility</p:attrName>
                                        </p:attrNameLst>
                                      </p:cBhvr>
                                      <p:to>
                                        <p:strVal val="visible"/>
                                      </p:to>
                                    </p:set>
                                    <p:animEffect transition="in" filter="diamond(in)">
                                      <p:cBhvr>
                                        <p:cTn id="47" dur="2000"/>
                                        <p:tgtEl>
                                          <p:spTgt spid="1649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98" grpId="0" animBg="1"/>
      <p:bldP spid="164900" grpId="0" animBg="1"/>
      <p:bldP spid="164901" grpId="0" animBg="1"/>
      <p:bldP spid="164902" grpId="0" animBg="1"/>
      <p:bldP spid="16490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1"/>
          <p:cNvSpPr>
            <a:spLocks noGrp="1"/>
          </p:cNvSpPr>
          <p:nvPr>
            <p:ph/>
          </p:nvPr>
        </p:nvSpPr>
        <p:spPr>
          <a:xfrm>
            <a:off x="844715" y="2132857"/>
            <a:ext cx="3384376" cy="3312368"/>
          </a:xfrm>
        </p:spPr>
        <p:txBody>
          <a:bodyPr>
            <a:normAutofit/>
          </a:bodyPr>
          <a:lstStyle/>
          <a:p>
            <a:r>
              <a:rPr lang="it-IT" dirty="0"/>
              <a:t>sono il risultato – con denominazioni diverse - della coniugazione di quattro tratti interdipendenti:</a:t>
            </a:r>
          </a:p>
        </p:txBody>
      </p:sp>
      <p:sp>
        <p:nvSpPr>
          <p:cNvPr id="3" name="CasellaDiTesto 2"/>
          <p:cNvSpPr txBox="1"/>
          <p:nvPr/>
        </p:nvSpPr>
        <p:spPr>
          <a:xfrm>
            <a:off x="6240016" y="1484784"/>
            <a:ext cx="3960440" cy="707886"/>
          </a:xfrm>
          <a:prstGeom prst="rect">
            <a:avLst/>
          </a:prstGeom>
          <a:noFill/>
        </p:spPr>
        <p:txBody>
          <a:bodyPr wrap="square" rtlCol="0">
            <a:spAutoFit/>
          </a:bodyPr>
          <a:lstStyle/>
          <a:p>
            <a:r>
              <a:rPr lang="it-IT" sz="2000" b="1" dirty="0">
                <a:solidFill>
                  <a:srgbClr val="2605EB"/>
                </a:solidFill>
                <a:latin typeface="Aharoni" pitchFamily="2" charset="-79"/>
                <a:cs typeface="Aharoni" pitchFamily="2" charset="-79"/>
              </a:rPr>
              <a:t>1. </a:t>
            </a:r>
            <a:r>
              <a:rPr lang="it-IT" sz="2000" b="1" dirty="0">
                <a:solidFill>
                  <a:srgbClr val="FF0000"/>
                </a:solidFill>
                <a:latin typeface="Aharoni" pitchFamily="2" charset="-79"/>
                <a:cs typeface="Aharoni" pitchFamily="2" charset="-79"/>
              </a:rPr>
              <a:t>Comunione </a:t>
            </a:r>
            <a:r>
              <a:rPr lang="it-IT" sz="2000" b="1" dirty="0">
                <a:solidFill>
                  <a:srgbClr val="2605EB"/>
                </a:solidFill>
                <a:latin typeface="Aharoni" pitchFamily="2" charset="-79"/>
                <a:cs typeface="Aharoni" pitchFamily="2" charset="-79"/>
              </a:rPr>
              <a:t>come sorgente e frutto della missione</a:t>
            </a:r>
          </a:p>
        </p:txBody>
      </p:sp>
      <p:sp>
        <p:nvSpPr>
          <p:cNvPr id="4" name="CasellaDiTesto 3"/>
          <p:cNvSpPr txBox="1"/>
          <p:nvPr/>
        </p:nvSpPr>
        <p:spPr>
          <a:xfrm>
            <a:off x="6312024" y="2420889"/>
            <a:ext cx="3960440" cy="1015663"/>
          </a:xfrm>
          <a:prstGeom prst="rect">
            <a:avLst/>
          </a:prstGeom>
          <a:noFill/>
        </p:spPr>
        <p:txBody>
          <a:bodyPr wrap="square" rtlCol="0">
            <a:spAutoFit/>
          </a:bodyPr>
          <a:lstStyle/>
          <a:p>
            <a:r>
              <a:rPr lang="it-IT" sz="2000" b="1" dirty="0">
                <a:solidFill>
                  <a:srgbClr val="2605EB"/>
                </a:solidFill>
                <a:latin typeface="Aharoni" pitchFamily="2" charset="-79"/>
                <a:cs typeface="Aharoni" pitchFamily="2" charset="-79"/>
              </a:rPr>
              <a:t>2</a:t>
            </a:r>
            <a:r>
              <a:rPr lang="it-IT" sz="2000" b="1" dirty="0">
                <a:solidFill>
                  <a:srgbClr val="00B050"/>
                </a:solidFill>
                <a:latin typeface="Aharoni" pitchFamily="2" charset="-79"/>
                <a:cs typeface="Aharoni" pitchFamily="2" charset="-79"/>
              </a:rPr>
              <a:t>.  Missione </a:t>
            </a:r>
            <a:r>
              <a:rPr lang="it-IT" sz="2000" b="1" dirty="0">
                <a:solidFill>
                  <a:srgbClr val="2605EB"/>
                </a:solidFill>
                <a:latin typeface="Aharoni" pitchFamily="2" charset="-79"/>
                <a:cs typeface="Aharoni" pitchFamily="2" charset="-79"/>
              </a:rPr>
              <a:t>come “uscire”, fare comunità tra la gente,  riconciliarsi, annunciare</a:t>
            </a:r>
            <a:endParaRPr lang="it-IT" dirty="0">
              <a:solidFill>
                <a:srgbClr val="2605EB"/>
              </a:solidFill>
            </a:endParaRPr>
          </a:p>
        </p:txBody>
      </p:sp>
      <p:sp>
        <p:nvSpPr>
          <p:cNvPr id="5" name="CasellaDiTesto 4"/>
          <p:cNvSpPr txBox="1"/>
          <p:nvPr/>
        </p:nvSpPr>
        <p:spPr>
          <a:xfrm>
            <a:off x="6312024" y="3789041"/>
            <a:ext cx="4104456" cy="1015663"/>
          </a:xfrm>
          <a:prstGeom prst="rect">
            <a:avLst/>
          </a:prstGeom>
          <a:noFill/>
        </p:spPr>
        <p:txBody>
          <a:bodyPr wrap="square" rtlCol="0">
            <a:spAutoFit/>
          </a:bodyPr>
          <a:lstStyle/>
          <a:p>
            <a:r>
              <a:rPr lang="it-IT" sz="2000" b="1" dirty="0">
                <a:solidFill>
                  <a:srgbClr val="2605EB"/>
                </a:solidFill>
                <a:latin typeface="Aharoni" pitchFamily="2" charset="-79"/>
                <a:cs typeface="Aharoni" pitchFamily="2" charset="-79"/>
              </a:rPr>
              <a:t>3. </a:t>
            </a:r>
            <a:r>
              <a:rPr lang="it-IT" sz="2000" b="1" dirty="0">
                <a:solidFill>
                  <a:srgbClr val="7030A0"/>
                </a:solidFill>
                <a:latin typeface="Aharoni" pitchFamily="2" charset="-79"/>
                <a:cs typeface="Aharoni" pitchFamily="2" charset="-79"/>
              </a:rPr>
              <a:t>Progetto </a:t>
            </a:r>
            <a:r>
              <a:rPr lang="it-IT" sz="2000" b="1" dirty="0">
                <a:solidFill>
                  <a:srgbClr val="2605EB"/>
                </a:solidFill>
                <a:latin typeface="Aharoni" pitchFamily="2" charset="-79"/>
                <a:cs typeface="Aharoni" pitchFamily="2" charset="-79"/>
              </a:rPr>
              <a:t>ossia capacità di guardare avanti attraverso obiettivi comuni e condivisi </a:t>
            </a:r>
          </a:p>
        </p:txBody>
      </p:sp>
      <p:sp>
        <p:nvSpPr>
          <p:cNvPr id="7" name="CasellaDiTesto 6"/>
          <p:cNvSpPr txBox="1"/>
          <p:nvPr/>
        </p:nvSpPr>
        <p:spPr>
          <a:xfrm>
            <a:off x="6384032" y="5085185"/>
            <a:ext cx="3960440" cy="1015663"/>
          </a:xfrm>
          <a:prstGeom prst="rect">
            <a:avLst/>
          </a:prstGeom>
          <a:noFill/>
        </p:spPr>
        <p:txBody>
          <a:bodyPr wrap="square" rtlCol="0">
            <a:spAutoFit/>
          </a:bodyPr>
          <a:lstStyle/>
          <a:p>
            <a:r>
              <a:rPr lang="it-IT" sz="2000" b="1" dirty="0">
                <a:latin typeface="Aharoni" pitchFamily="2" charset="-79"/>
                <a:cs typeface="Aharoni" pitchFamily="2" charset="-79"/>
              </a:rPr>
              <a:t>4. </a:t>
            </a:r>
            <a:r>
              <a:rPr lang="it-IT" sz="2000" b="1" dirty="0">
                <a:solidFill>
                  <a:schemeClr val="bg1"/>
                </a:solidFill>
                <a:latin typeface="Aharoni" pitchFamily="2" charset="-79"/>
                <a:cs typeface="Aharoni" pitchFamily="2" charset="-79"/>
              </a:rPr>
              <a:t> </a:t>
            </a:r>
            <a:r>
              <a:rPr lang="it-IT" sz="2000" b="1" dirty="0">
                <a:solidFill>
                  <a:srgbClr val="C00000"/>
                </a:solidFill>
                <a:latin typeface="Aharoni" pitchFamily="2" charset="-79"/>
                <a:cs typeface="Aharoni" pitchFamily="2" charset="-79"/>
              </a:rPr>
              <a:t>Territorio</a:t>
            </a:r>
            <a:r>
              <a:rPr lang="it-IT" sz="2000" b="1" dirty="0">
                <a:solidFill>
                  <a:schemeClr val="bg1"/>
                </a:solidFill>
                <a:latin typeface="Aharoni" pitchFamily="2" charset="-79"/>
                <a:cs typeface="Aharoni" pitchFamily="2" charset="-79"/>
              </a:rPr>
              <a:t> </a:t>
            </a:r>
            <a:r>
              <a:rPr lang="it-IT" sz="2000" b="1" dirty="0">
                <a:solidFill>
                  <a:srgbClr val="2605EB"/>
                </a:solidFill>
                <a:latin typeface="Aharoni" pitchFamily="2" charset="-79"/>
                <a:cs typeface="Aharoni" pitchFamily="2" charset="-79"/>
              </a:rPr>
              <a:t>ossia l’habitat come “luogo teologico” dell’annuncio missionario</a:t>
            </a:r>
          </a:p>
        </p:txBody>
      </p:sp>
      <p:sp>
        <p:nvSpPr>
          <p:cNvPr id="8" name="Freccia a destra 7"/>
          <p:cNvSpPr/>
          <p:nvPr/>
        </p:nvSpPr>
        <p:spPr>
          <a:xfrm>
            <a:off x="5015880" y="5301208"/>
            <a:ext cx="1080120" cy="360040"/>
          </a:xfrm>
          <a:prstGeom prst="rightArrow">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Freccia a destra 8"/>
          <p:cNvSpPr/>
          <p:nvPr/>
        </p:nvSpPr>
        <p:spPr>
          <a:xfrm>
            <a:off x="5087888" y="4221088"/>
            <a:ext cx="1080120" cy="368424"/>
          </a:xfrm>
          <a:prstGeom prst="rightArrow">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Freccia a destra 9"/>
          <p:cNvSpPr/>
          <p:nvPr/>
        </p:nvSpPr>
        <p:spPr>
          <a:xfrm>
            <a:off x="5087888" y="2852936"/>
            <a:ext cx="1080120" cy="368424"/>
          </a:xfrm>
          <a:prstGeom prs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 name="Freccia a destra 10"/>
          <p:cNvSpPr/>
          <p:nvPr/>
        </p:nvSpPr>
        <p:spPr>
          <a:xfrm>
            <a:off x="5015880" y="1628800"/>
            <a:ext cx="1080120" cy="368424"/>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738710774"/>
      </p:ext>
    </p:extLst>
  </p:cSld>
  <p:clrMapOvr>
    <a:masterClrMapping/>
  </p:clrMapOvr>
  <p:transition advClick="0" advTm="15000">
    <p:strips dir="rd"/>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Segnaposto data 3"/>
          <p:cNvSpPr>
            <a:spLocks noGrp="1"/>
          </p:cNvSpPr>
          <p:nvPr>
            <p:ph type="dt" sz="half" idx="10"/>
          </p:nvPr>
        </p:nvSpPr>
        <p:spPr/>
        <p:txBody>
          <a:bodyPr/>
          <a:lstStyle/>
          <a:p>
            <a:fld id="{928D8A9A-0D9F-4FCA-A781-0D58BB7F9164}" type="datetime1">
              <a:rPr lang="it-IT"/>
              <a:pPr/>
              <a:t>23/05/2017</a:t>
            </a:fld>
            <a:endParaRPr lang="it-IT"/>
          </a:p>
        </p:txBody>
      </p:sp>
      <p:sp>
        <p:nvSpPr>
          <p:cNvPr id="7" name="Segnaposto numero diapositiva 5"/>
          <p:cNvSpPr>
            <a:spLocks noGrp="1"/>
          </p:cNvSpPr>
          <p:nvPr>
            <p:ph type="sldNum" sz="quarter" idx="12"/>
          </p:nvPr>
        </p:nvSpPr>
        <p:spPr/>
        <p:txBody>
          <a:bodyPr/>
          <a:lstStyle/>
          <a:p>
            <a:fld id="{4A1EFDEA-DC4E-4651-A01B-6EEC7E4D9509}" type="slidenum">
              <a:rPr lang="it-IT"/>
              <a:pPr/>
              <a:t>6</a:t>
            </a:fld>
            <a:endParaRPr lang="it-IT"/>
          </a:p>
        </p:txBody>
      </p:sp>
      <p:sp>
        <p:nvSpPr>
          <p:cNvPr id="18436" name="Text Box 4"/>
          <p:cNvSpPr txBox="1">
            <a:spLocks noChangeArrowheads="1"/>
          </p:cNvSpPr>
          <p:nvPr/>
        </p:nvSpPr>
        <p:spPr bwMode="auto">
          <a:xfrm>
            <a:off x="1744580" y="914400"/>
            <a:ext cx="8153400" cy="1200329"/>
          </a:xfrm>
          <a:prstGeom prst="rect">
            <a:avLst/>
          </a:prstGeom>
          <a:noFill/>
          <a:ln w="9525">
            <a:noFill/>
            <a:miter lim="800000"/>
            <a:headEnd/>
            <a:tailEnd/>
          </a:ln>
          <a:effectLst/>
        </p:spPr>
        <p:txBody>
          <a:bodyPr>
            <a:spAutoFit/>
          </a:bodyPr>
          <a:lstStyle/>
          <a:p>
            <a:pPr algn="ctr">
              <a:spcBef>
                <a:spcPct val="50000"/>
              </a:spcBef>
            </a:pPr>
            <a:r>
              <a:rPr lang="it-IT" sz="3200" dirty="0">
                <a:solidFill>
                  <a:srgbClr val="FF0000"/>
                </a:solidFill>
                <a:latin typeface="Franklin Gothic Heavy" panose="020B0903020102020204" pitchFamily="34" charset="0"/>
              </a:rPr>
              <a:t> </a:t>
            </a:r>
            <a:r>
              <a:rPr lang="it-IT" sz="3600" dirty="0">
                <a:solidFill>
                  <a:srgbClr val="FF0000"/>
                </a:solidFill>
                <a:latin typeface="Franklin Gothic Heavy" panose="020B0903020102020204" pitchFamily="34" charset="0"/>
              </a:rPr>
              <a:t>I VESCOVI ITALIANI  HANNO INDICATO TRE TIPI DI MOTIVAZIONI:</a:t>
            </a:r>
          </a:p>
        </p:txBody>
      </p:sp>
      <p:sp>
        <p:nvSpPr>
          <p:cNvPr id="18437" name="Text Box 5"/>
          <p:cNvSpPr txBox="1">
            <a:spLocks noChangeArrowheads="1"/>
          </p:cNvSpPr>
          <p:nvPr/>
        </p:nvSpPr>
        <p:spPr bwMode="auto">
          <a:xfrm>
            <a:off x="3432175" y="2708275"/>
            <a:ext cx="838200" cy="914400"/>
          </a:xfrm>
          <a:prstGeom prst="rect">
            <a:avLst/>
          </a:prstGeom>
          <a:noFill/>
          <a:ln w="9525">
            <a:noFill/>
            <a:miter lim="800000"/>
            <a:headEnd/>
            <a:tailEnd/>
          </a:ln>
          <a:effectLst/>
        </p:spPr>
        <p:txBody>
          <a:bodyPr>
            <a:spAutoFit/>
          </a:bodyPr>
          <a:lstStyle/>
          <a:p>
            <a:r>
              <a:rPr lang="it-IT" sz="5400" b="1">
                <a:solidFill>
                  <a:schemeClr val="tx2"/>
                </a:solidFill>
                <a:latin typeface="Arial" charset="0"/>
              </a:rPr>
              <a:t>1.</a:t>
            </a:r>
          </a:p>
        </p:txBody>
      </p:sp>
      <p:sp>
        <p:nvSpPr>
          <p:cNvPr id="18438" name="Text Box 6"/>
          <p:cNvSpPr txBox="1">
            <a:spLocks noChangeArrowheads="1"/>
          </p:cNvSpPr>
          <p:nvPr/>
        </p:nvSpPr>
        <p:spPr bwMode="auto">
          <a:xfrm>
            <a:off x="4224339" y="2819400"/>
            <a:ext cx="4103687" cy="3046988"/>
          </a:xfrm>
          <a:prstGeom prst="rect">
            <a:avLst/>
          </a:prstGeom>
          <a:noFill/>
          <a:ln w="9525">
            <a:noFill/>
            <a:miter lim="800000"/>
            <a:headEnd/>
            <a:tailEnd/>
          </a:ln>
          <a:effectLst/>
        </p:spPr>
        <p:txBody>
          <a:bodyPr>
            <a:spAutoFit/>
          </a:bodyPr>
          <a:lstStyle/>
          <a:p>
            <a:pPr algn="ctr">
              <a:spcBef>
                <a:spcPct val="50000"/>
              </a:spcBef>
            </a:pPr>
            <a:r>
              <a:rPr lang="it-IT" sz="2400" b="1" dirty="0">
                <a:solidFill>
                  <a:schemeClr val="tx2"/>
                </a:solidFill>
                <a:latin typeface="Arial" charset="0"/>
              </a:rPr>
              <a:t>Teologiche:</a:t>
            </a:r>
            <a:r>
              <a:rPr lang="it-IT" sz="2400" b="1" dirty="0">
                <a:latin typeface="Arial" charset="0"/>
              </a:rPr>
              <a:t> </a:t>
            </a:r>
            <a:r>
              <a:rPr lang="it-IT" sz="2400" dirty="0">
                <a:latin typeface="Arial" charset="0"/>
              </a:rPr>
              <a:t>realizzare concretamente la spiritualità di comunione  che vede la </a:t>
            </a:r>
            <a:r>
              <a:rPr lang="it-IT" sz="2400" dirty="0">
                <a:solidFill>
                  <a:schemeClr val="tx2">
                    <a:lumMod val="75000"/>
                  </a:schemeClr>
                </a:solidFill>
                <a:latin typeface="Arial" charset="0"/>
              </a:rPr>
              <a:t>cooperazione</a:t>
            </a:r>
            <a:r>
              <a:rPr lang="it-IT" sz="2400" dirty="0">
                <a:latin typeface="Arial" charset="0"/>
              </a:rPr>
              <a:t> di tutte le ministerilità nel pensare e nell’attuare un progetto a servizio della diffusione del Regno di Dio.</a:t>
            </a:r>
          </a:p>
        </p:txBody>
      </p:sp>
    </p:spTree>
    <p:extLst>
      <p:ext uri="{BB962C8B-B14F-4D97-AF65-F5344CB8AC3E}">
        <p14:creationId xmlns:p14="http://schemas.microsoft.com/office/powerpoint/2010/main" val="1481890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8436">
                                            <p:txEl>
                                              <p:pRg st="0" end="0"/>
                                            </p:txEl>
                                          </p:spTgt>
                                        </p:tgtEl>
                                        <p:attrNameLst>
                                          <p:attrName>style.visibility</p:attrName>
                                        </p:attrNameLst>
                                      </p:cBhvr>
                                      <p:to>
                                        <p:strVal val="visible"/>
                                      </p:to>
                                    </p:set>
                                    <p:animEffect transition="in" filter="fade">
                                      <p:cBhvr>
                                        <p:cTn id="7" dur="2000"/>
                                        <p:tgtEl>
                                          <p:spTgt spid="1843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8437"/>
                                        </p:tgtEl>
                                        <p:attrNameLst>
                                          <p:attrName>style.visibility</p:attrName>
                                        </p:attrNameLst>
                                      </p:cBhvr>
                                      <p:to>
                                        <p:strVal val="visible"/>
                                      </p:to>
                                    </p:set>
                                    <p:animEffect transition="in" filter="fade">
                                      <p:cBhvr>
                                        <p:cTn id="12" dur="2000"/>
                                        <p:tgtEl>
                                          <p:spTgt spid="18437"/>
                                        </p:tgtEl>
                                      </p:cBhvr>
                                    </p:animEffect>
                                  </p:childTnLst>
                                </p:cTn>
                              </p:par>
                            </p:childTnLst>
                          </p:cTn>
                        </p:par>
                        <p:par>
                          <p:cTn id="13" fill="hold">
                            <p:stCondLst>
                              <p:cond delay="2000"/>
                            </p:stCondLst>
                            <p:childTnLst>
                              <p:par>
                                <p:cTn id="14" presetID="3" presetClass="entr" presetSubtype="10" fill="hold" nodeType="afterEffect">
                                  <p:stCondLst>
                                    <p:cond delay="0"/>
                                  </p:stCondLst>
                                  <p:childTnLst>
                                    <p:set>
                                      <p:cBhvr>
                                        <p:cTn id="15" dur="1" fill="hold">
                                          <p:stCondLst>
                                            <p:cond delay="0"/>
                                          </p:stCondLst>
                                        </p:cTn>
                                        <p:tgtEl>
                                          <p:spTgt spid="18438">
                                            <p:txEl>
                                              <p:pRg st="0" end="0"/>
                                            </p:txEl>
                                          </p:spTgt>
                                        </p:tgtEl>
                                        <p:attrNameLst>
                                          <p:attrName>style.visibility</p:attrName>
                                        </p:attrNameLst>
                                      </p:cBhvr>
                                      <p:to>
                                        <p:strVal val="visible"/>
                                      </p:to>
                                    </p:set>
                                    <p:animEffect transition="in" filter="blinds(horizontal)">
                                      <p:cBhvr>
                                        <p:cTn id="16" dur="1000"/>
                                        <p:tgtEl>
                                          <p:spTgt spid="1843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data 3"/>
          <p:cNvSpPr>
            <a:spLocks noGrp="1"/>
          </p:cNvSpPr>
          <p:nvPr>
            <p:ph type="dt" sz="half" idx="10"/>
          </p:nvPr>
        </p:nvSpPr>
        <p:spPr/>
        <p:txBody>
          <a:bodyPr/>
          <a:lstStyle/>
          <a:p>
            <a:fld id="{B1AD270A-E86D-496B-A7EA-BBB18943B8EF}" type="datetime1">
              <a:rPr lang="it-IT"/>
              <a:pPr/>
              <a:t>23/05/2017</a:t>
            </a:fld>
            <a:endParaRPr lang="it-IT"/>
          </a:p>
        </p:txBody>
      </p:sp>
      <p:sp>
        <p:nvSpPr>
          <p:cNvPr id="7" name="Segnaposto numero diapositiva 5"/>
          <p:cNvSpPr>
            <a:spLocks noGrp="1"/>
          </p:cNvSpPr>
          <p:nvPr>
            <p:ph type="sldNum" sz="quarter" idx="12"/>
          </p:nvPr>
        </p:nvSpPr>
        <p:spPr/>
        <p:txBody>
          <a:bodyPr/>
          <a:lstStyle/>
          <a:p>
            <a:fld id="{CD9F71BF-9BDF-4A19-BEE4-DC199F1FE9D9}" type="slidenum">
              <a:rPr lang="it-IT"/>
              <a:pPr/>
              <a:t>7</a:t>
            </a:fld>
            <a:endParaRPr lang="it-IT"/>
          </a:p>
        </p:txBody>
      </p:sp>
      <p:sp>
        <p:nvSpPr>
          <p:cNvPr id="20486" name="Text Box 6"/>
          <p:cNvSpPr txBox="1">
            <a:spLocks noChangeArrowheads="1"/>
          </p:cNvSpPr>
          <p:nvPr/>
        </p:nvSpPr>
        <p:spPr bwMode="auto">
          <a:xfrm>
            <a:off x="5879977" y="1412776"/>
            <a:ext cx="1008063" cy="914400"/>
          </a:xfrm>
          <a:prstGeom prst="rect">
            <a:avLst/>
          </a:prstGeom>
          <a:noFill/>
          <a:ln w="9525">
            <a:noFill/>
            <a:miter lim="800000"/>
            <a:headEnd/>
            <a:tailEnd/>
          </a:ln>
          <a:effectLst/>
        </p:spPr>
        <p:txBody>
          <a:bodyPr>
            <a:spAutoFit/>
          </a:bodyPr>
          <a:lstStyle/>
          <a:p>
            <a:r>
              <a:rPr lang="it-IT" sz="5400" b="1" dirty="0">
                <a:solidFill>
                  <a:schemeClr val="tx2"/>
                </a:solidFill>
                <a:latin typeface="Arial" charset="0"/>
              </a:rPr>
              <a:t>3.</a:t>
            </a:r>
          </a:p>
        </p:txBody>
      </p:sp>
      <p:sp>
        <p:nvSpPr>
          <p:cNvPr id="20487" name="Text Box 7"/>
          <p:cNvSpPr txBox="1">
            <a:spLocks noChangeArrowheads="1"/>
          </p:cNvSpPr>
          <p:nvPr/>
        </p:nvSpPr>
        <p:spPr bwMode="auto">
          <a:xfrm>
            <a:off x="1775521" y="1268760"/>
            <a:ext cx="1077913" cy="914400"/>
          </a:xfrm>
          <a:prstGeom prst="rect">
            <a:avLst/>
          </a:prstGeom>
          <a:noFill/>
          <a:ln w="9525">
            <a:noFill/>
            <a:miter lim="800000"/>
            <a:headEnd/>
            <a:tailEnd/>
          </a:ln>
          <a:effectLst/>
        </p:spPr>
        <p:txBody>
          <a:bodyPr>
            <a:spAutoFit/>
          </a:bodyPr>
          <a:lstStyle/>
          <a:p>
            <a:r>
              <a:rPr lang="it-IT" sz="5400" b="1" dirty="0">
                <a:solidFill>
                  <a:schemeClr val="tx2"/>
                </a:solidFill>
                <a:latin typeface="Arial" charset="0"/>
              </a:rPr>
              <a:t>2.</a:t>
            </a:r>
          </a:p>
        </p:txBody>
      </p:sp>
      <p:sp>
        <p:nvSpPr>
          <p:cNvPr id="20489" name="Text Box 9"/>
          <p:cNvSpPr txBox="1">
            <a:spLocks noChangeArrowheads="1"/>
          </p:cNvSpPr>
          <p:nvPr/>
        </p:nvSpPr>
        <p:spPr bwMode="auto">
          <a:xfrm>
            <a:off x="6744072" y="1916832"/>
            <a:ext cx="3744416" cy="2677656"/>
          </a:xfrm>
          <a:prstGeom prst="rect">
            <a:avLst/>
          </a:prstGeom>
          <a:noFill/>
          <a:ln w="9525">
            <a:noFill/>
            <a:miter lim="800000"/>
            <a:headEnd/>
            <a:tailEnd/>
          </a:ln>
          <a:effectLst/>
        </p:spPr>
        <p:txBody>
          <a:bodyPr wrap="square">
            <a:spAutoFit/>
          </a:bodyPr>
          <a:lstStyle/>
          <a:p>
            <a:pPr algn="ctr">
              <a:spcBef>
                <a:spcPct val="50000"/>
              </a:spcBef>
            </a:pPr>
            <a:r>
              <a:rPr lang="it-IT" sz="2400" dirty="0">
                <a:solidFill>
                  <a:schemeClr val="tx2"/>
                </a:solidFill>
                <a:latin typeface="Arial" charset="0"/>
              </a:rPr>
              <a:t>La situazione del clero:</a:t>
            </a:r>
            <a:r>
              <a:rPr lang="it-IT" sz="2400" dirty="0">
                <a:latin typeface="Arial" charset="0"/>
              </a:rPr>
              <a:t> diminuzione del numero e l’aumento dell’età media: Questione importante per la partenza, ma oggi non ritenuta più come fondamentale.</a:t>
            </a:r>
          </a:p>
        </p:txBody>
      </p:sp>
      <p:sp>
        <p:nvSpPr>
          <p:cNvPr id="20490" name="Text Box 10"/>
          <p:cNvSpPr txBox="1">
            <a:spLocks noChangeArrowheads="1"/>
          </p:cNvSpPr>
          <p:nvPr/>
        </p:nvSpPr>
        <p:spPr bwMode="auto">
          <a:xfrm>
            <a:off x="2495600" y="1700808"/>
            <a:ext cx="3168352" cy="3046988"/>
          </a:xfrm>
          <a:prstGeom prst="rect">
            <a:avLst/>
          </a:prstGeom>
          <a:noFill/>
          <a:ln w="9525">
            <a:noFill/>
            <a:miter lim="800000"/>
            <a:headEnd/>
            <a:tailEnd/>
          </a:ln>
          <a:effectLst/>
        </p:spPr>
        <p:txBody>
          <a:bodyPr wrap="square">
            <a:spAutoFit/>
          </a:bodyPr>
          <a:lstStyle/>
          <a:p>
            <a:pPr algn="ctr">
              <a:spcBef>
                <a:spcPct val="50000"/>
              </a:spcBef>
            </a:pPr>
            <a:r>
              <a:rPr lang="it-IT" sz="2400" dirty="0">
                <a:solidFill>
                  <a:schemeClr val="tx2"/>
                </a:solidFill>
                <a:latin typeface="Arial" charset="0"/>
              </a:rPr>
              <a:t>La riflessione ecclesiologica del Vaticano II </a:t>
            </a:r>
            <a:r>
              <a:rPr lang="it-IT" sz="2400" dirty="0">
                <a:solidFill>
                  <a:schemeClr val="bg2">
                    <a:lumMod val="10000"/>
                  </a:schemeClr>
                </a:solidFill>
                <a:latin typeface="Arial" charset="0"/>
              </a:rPr>
              <a:t>che spinge verso la soggettività delle comunità nella cura pastorale e verso una pastorale d’insieme.</a:t>
            </a:r>
          </a:p>
        </p:txBody>
      </p:sp>
    </p:spTree>
    <p:extLst>
      <p:ext uri="{BB962C8B-B14F-4D97-AF65-F5344CB8AC3E}">
        <p14:creationId xmlns:p14="http://schemas.microsoft.com/office/powerpoint/2010/main" val="4013473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0487">
                                            <p:txEl>
                                              <p:pRg st="0" end="0"/>
                                            </p:txEl>
                                          </p:spTgt>
                                        </p:tgtEl>
                                        <p:attrNameLst>
                                          <p:attrName>style.visibility</p:attrName>
                                        </p:attrNameLst>
                                      </p:cBhvr>
                                      <p:to>
                                        <p:strVal val="visible"/>
                                      </p:to>
                                    </p:set>
                                    <p:animEffect transition="in" filter="fade">
                                      <p:cBhvr>
                                        <p:cTn id="7" dur="2000"/>
                                        <p:tgtEl>
                                          <p:spTgt spid="20487">
                                            <p:txEl>
                                              <p:pRg st="0" end="0"/>
                                            </p:txEl>
                                          </p:spTgt>
                                        </p:tgtEl>
                                      </p:cBhvr>
                                    </p:animEffect>
                                  </p:childTnLst>
                                </p:cTn>
                              </p:par>
                            </p:childTnLst>
                          </p:cTn>
                        </p:par>
                        <p:par>
                          <p:cTn id="8" fill="hold">
                            <p:stCondLst>
                              <p:cond delay="2000"/>
                            </p:stCondLst>
                            <p:childTnLst>
                              <p:par>
                                <p:cTn id="9" presetID="3" presetClass="entr" presetSubtype="10" fill="hold" nodeType="afterEffect">
                                  <p:stCondLst>
                                    <p:cond delay="0"/>
                                  </p:stCondLst>
                                  <p:childTnLst>
                                    <p:set>
                                      <p:cBhvr>
                                        <p:cTn id="10" dur="1" fill="hold">
                                          <p:stCondLst>
                                            <p:cond delay="0"/>
                                          </p:stCondLst>
                                        </p:cTn>
                                        <p:tgtEl>
                                          <p:spTgt spid="20490">
                                            <p:txEl>
                                              <p:pRg st="0" end="0"/>
                                            </p:txEl>
                                          </p:spTgt>
                                        </p:tgtEl>
                                        <p:attrNameLst>
                                          <p:attrName>style.visibility</p:attrName>
                                        </p:attrNameLst>
                                      </p:cBhvr>
                                      <p:to>
                                        <p:strVal val="visible"/>
                                      </p:to>
                                    </p:set>
                                    <p:animEffect transition="in" filter="blinds(horizontal)">
                                      <p:cBhvr>
                                        <p:cTn id="11" dur="500"/>
                                        <p:tgtEl>
                                          <p:spTgt spid="20490">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20486"/>
                                        </p:tgtEl>
                                        <p:attrNameLst>
                                          <p:attrName>style.visibility</p:attrName>
                                        </p:attrNameLst>
                                      </p:cBhvr>
                                      <p:to>
                                        <p:strVal val="visible"/>
                                      </p:to>
                                    </p:set>
                                    <p:animEffect transition="in" filter="fade">
                                      <p:cBhvr>
                                        <p:cTn id="16" dur="2000"/>
                                        <p:tgtEl>
                                          <p:spTgt spid="20486"/>
                                        </p:tgtEl>
                                      </p:cBhvr>
                                    </p:animEffect>
                                  </p:childTnLst>
                                </p:cTn>
                              </p:par>
                            </p:childTnLst>
                          </p:cTn>
                        </p:par>
                        <p:par>
                          <p:cTn id="17" fill="hold">
                            <p:stCondLst>
                              <p:cond delay="2000"/>
                            </p:stCondLst>
                            <p:childTnLst>
                              <p:par>
                                <p:cTn id="18" presetID="3" presetClass="entr" presetSubtype="10" fill="hold" nodeType="afterEffect">
                                  <p:stCondLst>
                                    <p:cond delay="0"/>
                                  </p:stCondLst>
                                  <p:childTnLst>
                                    <p:set>
                                      <p:cBhvr>
                                        <p:cTn id="19" dur="1" fill="hold">
                                          <p:stCondLst>
                                            <p:cond delay="0"/>
                                          </p:stCondLst>
                                        </p:cTn>
                                        <p:tgtEl>
                                          <p:spTgt spid="20489">
                                            <p:txEl>
                                              <p:pRg st="0" end="0"/>
                                            </p:txEl>
                                          </p:spTgt>
                                        </p:tgtEl>
                                        <p:attrNameLst>
                                          <p:attrName>style.visibility</p:attrName>
                                        </p:attrNameLst>
                                      </p:cBhvr>
                                      <p:to>
                                        <p:strVal val="visible"/>
                                      </p:to>
                                    </p:set>
                                    <p:animEffect transition="in" filter="blinds(horizontal)">
                                      <p:cBhvr>
                                        <p:cTn id="20" dur="500"/>
                                        <p:tgtEl>
                                          <p:spTgt spid="2048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solidFill>
                  <a:srgbClr val="FF0000"/>
                </a:solidFill>
              </a:rPr>
              <a:t>In una parola sola…..</a:t>
            </a:r>
          </a:p>
        </p:txBody>
      </p:sp>
      <p:sp>
        <p:nvSpPr>
          <p:cNvPr id="3" name="Segnaposto contenuto 2"/>
          <p:cNvSpPr>
            <a:spLocks noGrp="1"/>
          </p:cNvSpPr>
          <p:nvPr>
            <p:ph sz="quarter" idx="13"/>
          </p:nvPr>
        </p:nvSpPr>
        <p:spPr>
          <a:xfrm>
            <a:off x="913774" y="2919663"/>
            <a:ext cx="10363826" cy="2871536"/>
          </a:xfrm>
        </p:spPr>
        <p:txBody>
          <a:bodyPr>
            <a:normAutofit/>
          </a:bodyPr>
          <a:lstStyle/>
          <a:p>
            <a:pPr marL="0" indent="0" algn="ctr">
              <a:buNone/>
            </a:pPr>
            <a:r>
              <a:rPr lang="it-IT" sz="3600" b="1" cap="none" dirty="0">
                <a:solidFill>
                  <a:srgbClr val="7030A0"/>
                </a:solidFill>
              </a:rPr>
              <a:t>Progettare insieme le nuove forme di parrocchia, </a:t>
            </a:r>
          </a:p>
          <a:p>
            <a:pPr marL="0" indent="0" algn="ctr">
              <a:buNone/>
            </a:pPr>
            <a:r>
              <a:rPr lang="it-IT" sz="3600" b="1" cap="none" dirty="0">
                <a:solidFill>
                  <a:srgbClr val="7030A0"/>
                </a:solidFill>
              </a:rPr>
              <a:t>a partire dalle necessità del territorio, </a:t>
            </a:r>
          </a:p>
          <a:p>
            <a:pPr marL="0" indent="0" algn="ctr">
              <a:buNone/>
            </a:pPr>
            <a:r>
              <a:rPr lang="it-IT" sz="3600" b="1" cap="none" dirty="0">
                <a:solidFill>
                  <a:srgbClr val="7030A0"/>
                </a:solidFill>
              </a:rPr>
              <a:t>in comunione per la missione</a:t>
            </a:r>
          </a:p>
        </p:txBody>
      </p:sp>
    </p:spTree>
    <p:extLst>
      <p:ext uri="{BB962C8B-B14F-4D97-AF65-F5344CB8AC3E}">
        <p14:creationId xmlns:p14="http://schemas.microsoft.com/office/powerpoint/2010/main" val="1415051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noGrp="1"/>
          </p:cNvSpPr>
          <p:nvPr>
            <p:ph type="title"/>
          </p:nvPr>
        </p:nvSpPr>
        <p:spPr>
          <a:xfrm>
            <a:off x="3159670" y="2960664"/>
            <a:ext cx="6160793" cy="1596177"/>
          </a:xfrm>
          <a:prstGeom prst="rect">
            <a:avLst/>
          </a:prstGeom>
        </p:spPr>
        <p:txBody>
          <a:bodyPr vert="horz" lIns="91440" tIns="45720" rIns="91440" bIns="45720" rtlCol="0">
            <a:normAutofit/>
          </a:bodyPr>
          <a:lstStyle/>
          <a:p>
            <a:pPr marR="0" lvl="0" algn="l" defTabSz="914400" rtl="0" eaLnBrk="1" fontAlgn="auto" latinLnBrk="0" hangingPunct="1">
              <a:lnSpc>
                <a:spcPct val="120000"/>
              </a:lnSpc>
              <a:spcBef>
                <a:spcPts val="1000"/>
              </a:spcBef>
              <a:spcAft>
                <a:spcPts val="0"/>
              </a:spcAft>
              <a:buClr>
                <a:schemeClr val="tx1"/>
              </a:buClr>
              <a:buSzTx/>
              <a:tabLst/>
              <a:defRPr/>
            </a:pPr>
            <a:r>
              <a:rPr kumimoji="0" lang="it-IT" sz="4000" b="1" i="0" u="none" strike="noStrike" kern="1200" cap="none" spc="0" normalizeH="0" baseline="0" noProof="0" dirty="0">
                <a:ln>
                  <a:noFill/>
                </a:ln>
                <a:solidFill>
                  <a:schemeClr val="accent6">
                    <a:lumMod val="50000"/>
                  </a:schemeClr>
                </a:solidFill>
                <a:effectLst/>
                <a:uLnTx/>
                <a:uFillTx/>
                <a:latin typeface="+mn-lt"/>
                <a:ea typeface="+mn-ea"/>
                <a:cs typeface="+mn-cs"/>
              </a:rPr>
              <a:t>2. STORIA E SVILUPPO</a:t>
            </a:r>
          </a:p>
        </p:txBody>
      </p:sp>
    </p:spTree>
    <p:extLst>
      <p:ext uri="{BB962C8B-B14F-4D97-AF65-F5344CB8AC3E}">
        <p14:creationId xmlns:p14="http://schemas.microsoft.com/office/powerpoint/2010/main" val="2639465433"/>
      </p:ext>
    </p:extLst>
  </p:cSld>
  <p:clrMapOvr>
    <a:masterClrMapping/>
  </p:clrMapOvr>
</p:sld>
</file>

<file path=ppt/theme/theme1.xml><?xml version="1.0" encoding="utf-8"?>
<a:theme xmlns:a="http://schemas.openxmlformats.org/drawingml/2006/main" name="Goccia">
  <a:themeElements>
    <a:clrScheme name="Goccia">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Gocci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occi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TM04033925[[fn=Goccia]]</Template>
  <TotalTime>514</TotalTime>
  <Words>2030</Words>
  <Application>Microsoft Office PowerPoint</Application>
  <PresentationFormat>Widescreen</PresentationFormat>
  <Paragraphs>100</Paragraphs>
  <Slides>33</Slides>
  <Notes>3</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33</vt:i4>
      </vt:variant>
    </vt:vector>
  </HeadingPairs>
  <TitlesOfParts>
    <vt:vector size="39" baseType="lpstr">
      <vt:lpstr>Aharoni</vt:lpstr>
      <vt:lpstr>Arial</vt:lpstr>
      <vt:lpstr>Calibri</vt:lpstr>
      <vt:lpstr>Franklin Gothic Heavy</vt:lpstr>
      <vt:lpstr>Tw Cen MT</vt:lpstr>
      <vt:lpstr>Goccia</vt:lpstr>
      <vt:lpstr>Fermarsi per… esserci</vt:lpstr>
      <vt:lpstr>Il percorso della relazione</vt:lpstr>
      <vt:lpstr>1. IDENTITÀ e caratteristiche PASTORALI </vt:lpstr>
      <vt:lpstr>Presentazione standard di PowerPoint</vt:lpstr>
      <vt:lpstr>Presentazione standard di PowerPoint</vt:lpstr>
      <vt:lpstr>Presentazione standard di PowerPoint</vt:lpstr>
      <vt:lpstr>Presentazione standard di PowerPoint</vt:lpstr>
      <vt:lpstr>In una parola sola…..</vt:lpstr>
      <vt:lpstr>2. STORIA E SVILUPPO</vt:lpstr>
      <vt:lpstr>Gli inizi</vt:lpstr>
      <vt:lpstr>Presentazione standard di PowerPoint</vt:lpstr>
      <vt:lpstr>Tratti rilevanti di storia delle up</vt:lpstr>
      <vt:lpstr>Le prime esperienze sono del 1992 e i sviluppano nelle Chiese di Assisi, Asti. Nocera Umbra, Gualdo Tadino, Vicenza e Novara (la prima up cittadina).</vt:lpstr>
      <vt:lpstr>Oggi sono diffuse in oltre la meta diocesi italiane (in totale 227) con alterne vicende. Tra le diocesi che hanno iniziato o si sono mosse nei primi tempi, alcune hanno perseverato; altre hanno lasciato e non ripreso; altre ancora hanno lasciato e ripreso rinnovando le motivazioni e facendo scelte più mature e condivise.  La fretta non è mai stata buona consigliera. </vt:lpstr>
      <vt:lpstr>Presentazione standard di PowerPoint</vt:lpstr>
      <vt:lpstr>LO SVULUPPO IN TRE fasi interdipendenti</vt:lpstr>
      <vt:lpstr>«Le parrocchie non possono agire da sole: ci vuole una “pastorale integrata” in cui, nell’unità della diocesi, abbandonando ogni pretesa di autosufficienza, le parrocchie si collegano tra loro, con forme diverse a seconda delle situazioni – dalle unità pastorali alle vicarie o zone –, valorizzando la vita consacrata e i nuovi movimenti».  E’ finita l’epoca della parrocchia autosufficiente: occorre una “pastorale integrata”, che unisce insieme il radicamento locale con la capacità di aprirsi a una visione più ampia e a una rete di sinergie, con la diocesi, tra le parrocchie, con le altre realtà ecclesiali, senza esclusivismi e senza paure "  (Cei, Nota pastorale. Il volto missionario della parrocchia in un mondo che cambia, n.5, 2004)</vt:lpstr>
      <vt:lpstr>3. Esiti e  nodi principali</vt:lpstr>
      <vt:lpstr>Presentazione standard di PowerPoint</vt:lpstr>
      <vt:lpstr>Presentazione standard di PowerPoint</vt:lpstr>
      <vt:lpstr>Necessità del cambio di mentalità</vt:lpstr>
      <vt:lpstr>TRE NODI - OPPORTUNITA’ SUI QUALI LAVORARE</vt:lpstr>
      <vt:lpstr>Presentazione standard di PowerPoint</vt:lpstr>
      <vt:lpstr>4. Criteri orientativi per la verifica</vt:lpstr>
      <vt:lpstr>Passare dalla collaborazione alla progettualità</vt:lpstr>
      <vt:lpstr> passare dal pluralismo all’ unità </vt:lpstr>
      <vt:lpstr>Presentazione standard di PowerPoint</vt:lpstr>
      <vt:lpstr>Passare ad un significato nuovo di appartenenza</vt:lpstr>
      <vt:lpstr>PASSARE AD UNA  Formazione  condivisa</vt:lpstr>
      <vt:lpstr>Lo stile…</vt:lpstr>
      <vt:lpstr>Il cambio continuo di sguardo</vt:lpstr>
      <vt:lpstr>Ritorniamo a Gerusalemme come i due discepoli di  Emmaus (Lc 24). Il Signore Risorto cammina con noi.   Il suo Spirito opera nella storia  anche oggi </vt:lpstr>
      <vt:lpstr>Presentazione standard di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Petr Barborik</dc:creator>
  <cp:lastModifiedBy>Andrea Ferrari</cp:lastModifiedBy>
  <cp:revision>49</cp:revision>
  <cp:lastPrinted>2017-05-19T09:46:12Z</cp:lastPrinted>
  <dcterms:created xsi:type="dcterms:W3CDTF">2013-08-01T12:31:50Z</dcterms:created>
  <dcterms:modified xsi:type="dcterms:W3CDTF">2017-05-23T06:27:55Z</dcterms:modified>
</cp:coreProperties>
</file>